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3AF-84B8-4CF8-955A-21151DF5EA2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BEC8-562C-4591-AD6D-3CE5C4264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3AF-84B8-4CF8-955A-21151DF5EA2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BEC8-562C-4591-AD6D-3CE5C4264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3AF-84B8-4CF8-955A-21151DF5EA2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BEC8-562C-4591-AD6D-3CE5C42641CB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3AF-84B8-4CF8-955A-21151DF5EA2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BEC8-562C-4591-AD6D-3CE5C42641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3AF-84B8-4CF8-955A-21151DF5EA2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BEC8-562C-4591-AD6D-3CE5C4264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3AF-84B8-4CF8-955A-21151DF5EA2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BEC8-562C-4591-AD6D-3CE5C42641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3AF-84B8-4CF8-955A-21151DF5EA2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BEC8-562C-4591-AD6D-3CE5C4264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3AF-84B8-4CF8-955A-21151DF5EA2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BEC8-562C-4591-AD6D-3CE5C4264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3AF-84B8-4CF8-955A-21151DF5EA2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BEC8-562C-4591-AD6D-3CE5C4264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3AF-84B8-4CF8-955A-21151DF5EA2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BEC8-562C-4591-AD6D-3CE5C42641C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3AF-84B8-4CF8-955A-21151DF5EA2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BEC8-562C-4591-AD6D-3CE5C42641C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FB6D3AF-84B8-4CF8-955A-21151DF5EA2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32ABEC8-562C-4591-AD6D-3CE5C42641C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7200" dirty="0" smtClean="0"/>
              <a:t>СТИЛСКЕ ФИГУРЕ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092199"/>
          </a:xfrm>
        </p:spPr>
        <p:txBody>
          <a:bodyPr>
            <a:normAutofit/>
          </a:bodyPr>
          <a:lstStyle/>
          <a:p>
            <a:r>
              <a:rPr lang="sr-Cyrl-RS" sz="4000" dirty="0" smtClean="0"/>
              <a:t>- ПРИПРЕМНА НАСТАВА -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9027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КОНТРАСТ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33400" y="1828800"/>
            <a:ext cx="3733800" cy="23500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/>
              <a:t>Поређење појмова  по супротности</a:t>
            </a:r>
            <a:r>
              <a:rPr lang="sr-Cyrl-CS" dirty="0" smtClean="0"/>
              <a:t>.</a:t>
            </a:r>
          </a:p>
          <a:p>
            <a:r>
              <a:rPr lang="sr-Cyrl-CS" dirty="0" smtClean="0"/>
              <a:t>Други назив је антитеза.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419600" y="3886200"/>
            <a:ext cx="4200144" cy="219760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ПРИМЕР:</a:t>
            </a:r>
          </a:p>
          <a:p>
            <a:pPr marL="0" indent="0">
              <a:buNone/>
            </a:pPr>
            <a:r>
              <a:rPr lang="ru-RU" dirty="0"/>
              <a:t>„Косу </a:t>
            </a:r>
            <a:r>
              <a:rPr lang="ru-RU" dirty="0">
                <a:solidFill>
                  <a:srgbClr val="FFFF00"/>
                </a:solidFill>
              </a:rPr>
              <a:t>реже</a:t>
            </a:r>
            <a:r>
              <a:rPr lang="ru-RU" dirty="0"/>
              <a:t>, коса опет </a:t>
            </a:r>
            <a:r>
              <a:rPr lang="ru-RU" dirty="0">
                <a:solidFill>
                  <a:srgbClr val="FFFF00"/>
                </a:solidFill>
              </a:rPr>
              <a:t>расте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/>
              <a:t>Лице </a:t>
            </a:r>
            <a:r>
              <a:rPr lang="ru-RU" dirty="0">
                <a:solidFill>
                  <a:srgbClr val="FFFF00"/>
                </a:solidFill>
              </a:rPr>
              <a:t>грди</a:t>
            </a:r>
            <a:r>
              <a:rPr lang="ru-RU" dirty="0"/>
              <a:t>, а лице </a:t>
            </a:r>
            <a:r>
              <a:rPr lang="ru-RU" dirty="0">
                <a:solidFill>
                  <a:srgbClr val="FFFF00"/>
                </a:solidFill>
              </a:rPr>
              <a:t>израста</a:t>
            </a:r>
            <a:r>
              <a:rPr lang="ru-RU" dirty="0"/>
              <a:t>.“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273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СЛОВЕНСКА АНТИТЕЗА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0701" y="1600200"/>
            <a:ext cx="3822192" cy="2819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/>
              <a:t>Стилска фигура која се састоји из три дела:</a:t>
            </a:r>
          </a:p>
          <a:p>
            <a:pPr marL="0" indent="0">
              <a:buNone/>
            </a:pPr>
            <a:r>
              <a:rPr lang="ru-RU" dirty="0"/>
              <a:t>1) питање</a:t>
            </a:r>
          </a:p>
          <a:p>
            <a:pPr marL="0" indent="0">
              <a:buNone/>
            </a:pPr>
            <a:r>
              <a:rPr lang="ru-RU" dirty="0"/>
              <a:t>2) негативан/одричан </a:t>
            </a:r>
            <a:r>
              <a:rPr lang="ru-RU" dirty="0" smtClean="0"/>
              <a:t>одговор                             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3) тачан/потврдан одговор</a:t>
            </a:r>
          </a:p>
          <a:p>
            <a:r>
              <a:rPr lang="sr-Cyrl-RS" dirty="0" smtClean="0"/>
              <a:t>                                      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419600" y="1905000"/>
            <a:ext cx="4419600" cy="35814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ПРИМЕР:</a:t>
            </a:r>
          </a:p>
          <a:p>
            <a:pPr marL="0" indent="0">
              <a:buNone/>
            </a:pPr>
            <a:r>
              <a:rPr lang="sr-Cyrl-CS" dirty="0"/>
              <a:t>„Шта се сија крај горе зелене?</a:t>
            </a:r>
          </a:p>
          <a:p>
            <a:pPr marL="0" indent="0">
              <a:buNone/>
            </a:pPr>
            <a:r>
              <a:rPr lang="sr-Cyrl-CS" dirty="0"/>
              <a:t>Да л҆ је сунце, да л҆ је мјесечина?</a:t>
            </a:r>
          </a:p>
          <a:p>
            <a:pPr marL="0" indent="0">
              <a:buNone/>
            </a:pPr>
            <a:r>
              <a:rPr lang="sr-Cyrl-CS" dirty="0"/>
              <a:t>Нит҆ је сунце, нит҆ је мјесечина,</a:t>
            </a:r>
          </a:p>
          <a:p>
            <a:pPr marL="0" indent="0">
              <a:buNone/>
            </a:pPr>
            <a:r>
              <a:rPr lang="sr-Cyrl-CS" dirty="0"/>
              <a:t>Већ два златна од рога јелена.“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529013" y="2520287"/>
            <a:ext cx="914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199" y="3243344"/>
            <a:ext cx="93821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3" y="3746796"/>
            <a:ext cx="93821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9734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ПЕРСОНИФИКАЦИЈА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2807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Стилска фигура којом се неживим стварима, апстрактним појавама и појмовима, биљкама и животињама придодају људске особине.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724400" y="1981200"/>
            <a:ext cx="3822192" cy="174040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ПРИМЕР:</a:t>
            </a:r>
          </a:p>
          <a:p>
            <a:pPr marL="0" indent="0">
              <a:buNone/>
            </a:pPr>
            <a:r>
              <a:rPr lang="sr-Cyrl-CS" dirty="0"/>
              <a:t>„Ливада </a:t>
            </a:r>
            <a:r>
              <a:rPr lang="sr-Cyrl-CS" dirty="0" smtClean="0"/>
              <a:t>крај </a:t>
            </a:r>
            <a:r>
              <a:rPr lang="sr-Cyrl-CS" dirty="0"/>
              <a:t>реке </a:t>
            </a:r>
            <a:r>
              <a:rPr lang="sr-Cyrl-CS" dirty="0">
                <a:solidFill>
                  <a:srgbClr val="FFFF00"/>
                </a:solidFill>
              </a:rPr>
              <a:t>сања</a:t>
            </a:r>
            <a:r>
              <a:rPr lang="sr-Cyrl-CS" dirty="0"/>
              <a:t>“.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58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ХИПЕРБОЛА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905000"/>
            <a:ext cx="3822192" cy="18166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Стилска фигура којом се означава преувеличавање.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495800" y="2667000"/>
            <a:ext cx="4200144" cy="250240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sr-Cyrl-RS" dirty="0" smtClean="0"/>
              <a:t>ПРИМЕР:</a:t>
            </a:r>
          </a:p>
          <a:p>
            <a:pPr marL="0" indent="0">
              <a:buNone/>
            </a:pPr>
            <a:r>
              <a:rPr lang="ru-RU" dirty="0"/>
              <a:t>„Коса му је </a:t>
            </a:r>
            <a:r>
              <a:rPr lang="ru-RU" dirty="0">
                <a:solidFill>
                  <a:srgbClr val="FFFF00"/>
                </a:solidFill>
              </a:rPr>
              <a:t>до земљице црне</a:t>
            </a:r>
          </a:p>
          <a:p>
            <a:pPr marL="0" indent="0">
              <a:buNone/>
            </a:pPr>
            <a:r>
              <a:rPr lang="ru-RU" dirty="0"/>
              <a:t> Нокти су му </a:t>
            </a:r>
            <a:r>
              <a:rPr lang="ru-RU" dirty="0">
                <a:solidFill>
                  <a:srgbClr val="FFFF00"/>
                </a:solidFill>
              </a:rPr>
              <a:t>орати би мог'о</a:t>
            </a:r>
            <a:r>
              <a:rPr lang="ru-RU" dirty="0" smtClean="0"/>
              <a:t>.“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Урадила сам </a:t>
            </a:r>
            <a:r>
              <a:rPr lang="ru-RU" dirty="0" smtClean="0">
                <a:solidFill>
                  <a:srgbClr val="FFFF00"/>
                </a:solidFill>
              </a:rPr>
              <a:t>море</a:t>
            </a:r>
            <a:r>
              <a:rPr lang="ru-RU" dirty="0" smtClean="0"/>
              <a:t> задатака за пријемни.</a:t>
            </a: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236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ГРАДАЦИЈА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524000"/>
            <a:ext cx="3822192" cy="34472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/>
              <a:t>Стилска фигура која се заснива на постепеном појачавању или слабљењу интензитета песничке слике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>
                <a:latin typeface="MS Gothic"/>
                <a:ea typeface="MS Gothic"/>
              </a:rPr>
              <a:t>☞ </a:t>
            </a:r>
            <a:r>
              <a:rPr lang="ru-RU" dirty="0" smtClean="0">
                <a:ea typeface="MS Gothic"/>
              </a:rPr>
              <a:t>КЛИМАКС – од слабије ка јачем</a:t>
            </a:r>
            <a:endParaRPr lang="ru-RU" dirty="0" smtClean="0">
              <a:latin typeface="MS Gothic"/>
              <a:ea typeface="MS Gothic"/>
            </a:endParaRPr>
          </a:p>
          <a:p>
            <a:pPr marL="0" indent="0">
              <a:buNone/>
            </a:pPr>
            <a:r>
              <a:rPr lang="ru-RU" dirty="0" smtClean="0">
                <a:latin typeface="MS Gothic"/>
                <a:ea typeface="MS Gothic"/>
              </a:rPr>
              <a:t>☞ </a:t>
            </a:r>
            <a:r>
              <a:rPr lang="ru-RU" dirty="0" smtClean="0">
                <a:ea typeface="MS Gothic"/>
              </a:rPr>
              <a:t>АНТИКЛИМАКС – од јачег ка слабијем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495800" y="3962400"/>
            <a:ext cx="4047744" cy="227380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ПРИМЕР:</a:t>
            </a:r>
          </a:p>
          <a:p>
            <a:pPr marL="0" indent="0">
              <a:buNone/>
            </a:pPr>
            <a:r>
              <a:rPr lang="ru-RU" dirty="0"/>
              <a:t>За Ђурђем je косу </a:t>
            </a:r>
            <a:r>
              <a:rPr lang="ru-RU" dirty="0">
                <a:solidFill>
                  <a:srgbClr val="FFFF00"/>
                </a:solidFill>
              </a:rPr>
              <a:t>одрезала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/>
              <a:t>За ђевером лице </a:t>
            </a:r>
            <a:r>
              <a:rPr lang="ru-RU" dirty="0">
                <a:solidFill>
                  <a:srgbClr val="FFFF00"/>
                </a:solidFill>
              </a:rPr>
              <a:t>изгрдила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/>
              <a:t>А за братом очи </a:t>
            </a:r>
            <a:r>
              <a:rPr lang="ru-RU" dirty="0">
                <a:solidFill>
                  <a:srgbClr val="FFFF00"/>
                </a:solidFill>
              </a:rPr>
              <a:t>извадила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887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ОНОМАТОПЕЈА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905000"/>
            <a:ext cx="3822192" cy="14356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ru-RU" dirty="0"/>
              <a:t>Имитирање, опонашање звукова из природе.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343400" y="2971800"/>
            <a:ext cx="4279392" cy="27432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ПРИМЕР:</a:t>
            </a:r>
          </a:p>
          <a:p>
            <a:pPr marL="0" indent="0">
              <a:buNone/>
            </a:pPr>
            <a:r>
              <a:rPr lang="sr-Cyrl-CS" dirty="0"/>
              <a:t>„Зрикавци </a:t>
            </a:r>
            <a:r>
              <a:rPr lang="sr-Cyrl-CS" dirty="0" smtClean="0"/>
              <a:t>тужно </a:t>
            </a:r>
            <a:r>
              <a:rPr lang="sr-Cyrl-CS" dirty="0">
                <a:solidFill>
                  <a:srgbClr val="FFFF00"/>
                </a:solidFill>
              </a:rPr>
              <a:t>зричу</a:t>
            </a:r>
            <a:r>
              <a:rPr lang="sr-Cyrl-CS" dirty="0" smtClean="0"/>
              <a:t>.“</a:t>
            </a:r>
          </a:p>
          <a:p>
            <a:pPr marL="0" indent="0">
              <a:buNone/>
            </a:pPr>
            <a:r>
              <a:rPr lang="sr-Cyrl-CS" dirty="0" smtClean="0"/>
              <a:t>,,</a:t>
            </a:r>
            <a:r>
              <a:rPr lang="sr-Cyrl-CS" dirty="0" smtClean="0">
                <a:solidFill>
                  <a:srgbClr val="FFFF00"/>
                </a:solidFill>
              </a:rPr>
              <a:t>Крцну</a:t>
            </a:r>
            <a:r>
              <a:rPr lang="sr-Cyrl-CS" dirty="0" smtClean="0"/>
              <a:t> колац неколико пута.“</a:t>
            </a:r>
          </a:p>
          <a:p>
            <a:pPr marL="0" indent="0">
              <a:buNone/>
            </a:pPr>
            <a:r>
              <a:rPr lang="sr-Cyrl-CS" dirty="0" smtClean="0"/>
              <a:t>,,</a:t>
            </a:r>
            <a:r>
              <a:rPr lang="ru-RU" dirty="0"/>
              <a:t> Весело  </a:t>
            </a:r>
            <a:r>
              <a:rPr lang="ru-RU" dirty="0">
                <a:solidFill>
                  <a:srgbClr val="FFFF00"/>
                </a:solidFill>
              </a:rPr>
              <a:t>пуцкара</a:t>
            </a:r>
            <a:r>
              <a:rPr lang="ru-RU" dirty="0"/>
              <a:t> </a:t>
            </a:r>
            <a:r>
              <a:rPr lang="ru-RU" dirty="0" smtClean="0"/>
              <a:t> пламен </a:t>
            </a:r>
            <a:r>
              <a:rPr lang="ru-RU" dirty="0"/>
              <a:t>у скромној  избици  нашој</a:t>
            </a:r>
            <a:r>
              <a:rPr lang="ru-RU" dirty="0" smtClean="0"/>
              <a:t>.</a:t>
            </a:r>
            <a:r>
              <a:rPr lang="ru-RU" dirty="0" smtClean="0">
                <a:latin typeface="Times New Roman"/>
                <a:cs typeface="Times New Roman"/>
              </a:rPr>
              <a:t>“</a:t>
            </a:r>
            <a:endParaRPr lang="sr-Cyrl-RS" dirty="0" smtClean="0"/>
          </a:p>
          <a:p>
            <a:pPr marL="0" indent="0">
              <a:buNone/>
            </a:pPr>
            <a:endParaRPr lang="ru-RU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2277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АСОНАНЦА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18928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ru-RU" dirty="0" smtClean="0"/>
              <a:t>Стилска фигура која се заснива на понављању </a:t>
            </a:r>
            <a:r>
              <a:rPr lang="ru-RU" dirty="0"/>
              <a:t>истих самогласника у речима у стиху.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4267200"/>
            <a:ext cx="3822192" cy="143560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ПРИМЕР:</a:t>
            </a:r>
          </a:p>
          <a:p>
            <a:pPr marL="0" indent="0">
              <a:buNone/>
            </a:pPr>
            <a:r>
              <a:rPr lang="sr-Cyrl-CS" dirty="0"/>
              <a:t>„И </a:t>
            </a:r>
            <a:r>
              <a:rPr lang="sr-Cyrl-CS" dirty="0" smtClean="0"/>
              <a:t>зв</a:t>
            </a:r>
            <a:r>
              <a:rPr lang="sr-Cyrl-CS" dirty="0" smtClean="0">
                <a:solidFill>
                  <a:srgbClr val="FFFF00"/>
                </a:solidFill>
              </a:rPr>
              <a:t>о</a:t>
            </a:r>
            <a:r>
              <a:rPr lang="sr-Cyrl-CS" dirty="0" smtClean="0"/>
              <a:t>не </a:t>
            </a:r>
            <a:r>
              <a:rPr lang="sr-Cyrl-CS" dirty="0"/>
              <a:t>зв</a:t>
            </a:r>
            <a:r>
              <a:rPr lang="sr-Cyrl-CS" dirty="0">
                <a:solidFill>
                  <a:srgbClr val="FFFF00"/>
                </a:solidFill>
              </a:rPr>
              <a:t>о</a:t>
            </a:r>
            <a:r>
              <a:rPr lang="sr-Cyrl-CS" dirty="0"/>
              <a:t>на б</a:t>
            </a:r>
            <a:r>
              <a:rPr lang="sr-Cyrl-CS" dirty="0">
                <a:solidFill>
                  <a:srgbClr val="FFFF00"/>
                </a:solidFill>
              </a:rPr>
              <a:t>о</a:t>
            </a:r>
            <a:r>
              <a:rPr lang="sr-Cyrl-CS" dirty="0"/>
              <a:t>на“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695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АЛИТЕРАЦИЈА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057400"/>
            <a:ext cx="3822192" cy="26548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ru-RU" dirty="0" smtClean="0"/>
              <a:t>Стилска фигура која се заснива на понављању </a:t>
            </a:r>
            <a:r>
              <a:rPr lang="ru-RU" dirty="0"/>
              <a:t>истих сугласника или сугласничких група у речима у стиху.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724400" y="3810000"/>
            <a:ext cx="3822192" cy="196900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ПРИМЕР:</a:t>
            </a:r>
          </a:p>
          <a:p>
            <a:pPr marL="0" indent="0">
              <a:buNone/>
            </a:pPr>
            <a:r>
              <a:rPr lang="ru-RU" dirty="0" smtClean="0"/>
              <a:t>,,Ц</a:t>
            </a:r>
            <a:r>
              <a:rPr lang="ru-RU" dirty="0" smtClean="0">
                <a:solidFill>
                  <a:srgbClr val="FFFF00"/>
                </a:solidFill>
              </a:rPr>
              <a:t>р</a:t>
            </a:r>
            <a:r>
              <a:rPr lang="ru-RU" dirty="0" smtClean="0"/>
              <a:t>вена </a:t>
            </a:r>
            <a:r>
              <a:rPr lang="ru-RU" dirty="0"/>
              <a:t>к</a:t>
            </a:r>
            <a:r>
              <a:rPr lang="ru-RU" dirty="0">
                <a:solidFill>
                  <a:srgbClr val="FFFF00"/>
                </a:solidFill>
              </a:rPr>
              <a:t>р</a:t>
            </a:r>
            <a:r>
              <a:rPr lang="ru-RU" dirty="0"/>
              <a:t>вца из с</a:t>
            </a:r>
            <a:r>
              <a:rPr lang="ru-RU" dirty="0">
                <a:solidFill>
                  <a:srgbClr val="FFFF00"/>
                </a:solidFill>
              </a:rPr>
              <a:t>р</a:t>
            </a:r>
            <a:r>
              <a:rPr lang="ru-RU" dirty="0"/>
              <a:t>ца в</a:t>
            </a:r>
            <a:r>
              <a:rPr lang="ru-RU" dirty="0">
                <a:solidFill>
                  <a:srgbClr val="FFFF00"/>
                </a:solidFill>
              </a:rPr>
              <a:t>р</a:t>
            </a:r>
            <a:r>
              <a:rPr lang="ru-RU" dirty="0"/>
              <a:t>ца</a:t>
            </a:r>
            <a:r>
              <a:rPr lang="ru-RU" dirty="0" smtClean="0"/>
              <a:t>.</a:t>
            </a:r>
            <a:r>
              <a:rPr lang="ru-RU" dirty="0" smtClean="0">
                <a:latin typeface="Times New Roman"/>
                <a:cs typeface="Times New Roman"/>
              </a:rPr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494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АПОСТРОФА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29596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ru-RU" dirty="0"/>
              <a:t>Обраћање неживим стварима, апстрактним појмовима или одсутним ликовима као живим и присутним </a:t>
            </a:r>
            <a:r>
              <a:rPr lang="ru-RU" dirty="0" smtClean="0"/>
              <a:t>бићима.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ru-RU" dirty="0" smtClean="0"/>
              <a:t>Увек </a:t>
            </a:r>
            <a:r>
              <a:rPr lang="ru-RU" dirty="0"/>
              <a:t>је у вокативу.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00600" y="1828800"/>
            <a:ext cx="3822192" cy="166420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ПРИМЕР:</a:t>
            </a:r>
          </a:p>
          <a:p>
            <a:pPr marL="0" indent="0">
              <a:buNone/>
            </a:pPr>
            <a:r>
              <a:rPr lang="sr-Cyrl-CS" dirty="0"/>
              <a:t>„Стојте, </a:t>
            </a:r>
            <a:r>
              <a:rPr lang="sr-Cyrl-CS" dirty="0">
                <a:solidFill>
                  <a:srgbClr val="FFFF00"/>
                </a:solidFill>
              </a:rPr>
              <a:t>галије царске</a:t>
            </a:r>
            <a:r>
              <a:rPr lang="sr-Cyrl-CS" dirty="0"/>
              <a:t>!“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133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СИНЕСТЕЗИЈА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18928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ru-RU" dirty="0"/>
              <a:t>Стилска фигура заснована на мешању чулних утисака.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4267200"/>
            <a:ext cx="3822192" cy="181660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ПРИМЕР:</a:t>
            </a:r>
          </a:p>
          <a:p>
            <a:pPr marL="0" indent="0">
              <a:buNone/>
            </a:pPr>
            <a:r>
              <a:rPr lang="ru-RU" dirty="0" smtClean="0"/>
              <a:t>,,</a:t>
            </a:r>
            <a:r>
              <a:rPr lang="ru-RU" dirty="0" smtClean="0">
                <a:solidFill>
                  <a:srgbClr val="FFFF00"/>
                </a:solidFill>
              </a:rPr>
              <a:t>Слан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>
                <a:solidFill>
                  <a:srgbClr val="FFFF00"/>
                </a:solidFill>
              </a:rPr>
              <a:t>модар</a:t>
            </a:r>
            <a:r>
              <a:rPr lang="ru-RU" dirty="0"/>
              <a:t> мирис пролетњега мора</a:t>
            </a:r>
            <a:r>
              <a:rPr lang="ru-RU" dirty="0" smtClean="0"/>
              <a:t>.</a:t>
            </a:r>
            <a:r>
              <a:rPr lang="ru-RU" dirty="0" smtClean="0">
                <a:latin typeface="Times New Roman"/>
                <a:cs typeface="Times New Roman"/>
              </a:rPr>
              <a:t>“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6655" y="6172200"/>
            <a:ext cx="5625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Презентацију правила: Тамара Трифуновић Живковић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92082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Стилске фигуре представљају необичну употребу језика.</a:t>
            </a:r>
          </a:p>
          <a:p>
            <a:r>
              <a:rPr lang="sr-Cyrl-RS" dirty="0" smtClean="0"/>
              <a:t>Посматрамо их као језичке украсе које писци користе да онеобиче свој израз.</a:t>
            </a:r>
          </a:p>
          <a:p>
            <a:r>
              <a:rPr lang="sr-Cyrl-RS" dirty="0" smtClean="0"/>
              <a:t>Стилске фигуре користимо и у свакодневном говору када желимо да истакнемо неки појам на живописан начин.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ПОЈАМ СТИЛСКЕ ФИГУРЕ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568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9800" y="1524000"/>
            <a:ext cx="4309533" cy="495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sr-Cyrl-RS" dirty="0" smtClean="0"/>
              <a:t>ЕПИТЕТ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ПОРЕЂЕЊЕ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МЕТАФОРА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МЕТОНИМИЈА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АЛЕГОРИЈА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СИМБОЛ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КОНТРАСТ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СЛОВЕНСКА АНТИТЕЗА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ПЕРСОНИФИКАЦИЈА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ХИПЕРБОЛА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ГРАДАЦИЈА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ОНОМАТОПЕЈА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АСОНАНЦА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АЛИТЕРАЦИЈА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АПОСТРОФА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СИНЕСТЕЗИЈА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3327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СТИЛСКЕ ФИГУРЕ РАЂЕНЕ У ОСНОВНОЈ ШКОЛИ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93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ЕПИТЕТ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6655" y="1828800"/>
            <a:ext cx="3822192" cy="429768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Епитет је реч (најчешће придев) која стоји испред именице и означава неку њену битну и сликовиту особину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>
                <a:latin typeface="MS Gothic"/>
                <a:ea typeface="MS Gothic"/>
              </a:rPr>
              <a:t>☞ </a:t>
            </a:r>
            <a:r>
              <a:rPr lang="ru-RU" dirty="0" smtClean="0"/>
              <a:t>СТАЛНИ ЕПИТЕТ</a:t>
            </a:r>
          </a:p>
          <a:p>
            <a:pPr marL="0" indent="0">
              <a:buNone/>
            </a:pPr>
            <a:r>
              <a:rPr lang="ru-RU" dirty="0"/>
              <a:t>То је реч (придев) која се увек додаје одређеним предметима или особама</a:t>
            </a:r>
            <a:r>
              <a:rPr lang="ru-RU" dirty="0" smtClean="0"/>
              <a:t>. Типичан је за народну поезију.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828800"/>
            <a:ext cx="4117848" cy="42976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ПРИМЕР:</a:t>
            </a:r>
          </a:p>
          <a:p>
            <a:pPr marL="0" indent="0">
              <a:buNone/>
            </a:pPr>
            <a:r>
              <a:rPr lang="ru-RU" dirty="0"/>
              <a:t>„Јутро је.. </a:t>
            </a:r>
            <a:r>
              <a:rPr lang="ru-RU" dirty="0">
                <a:solidFill>
                  <a:srgbClr val="FFFF00"/>
                </a:solidFill>
              </a:rPr>
              <a:t>Оштар</a:t>
            </a:r>
            <a:r>
              <a:rPr lang="ru-RU" dirty="0"/>
              <a:t> мраз спалио </a:t>
            </a:r>
            <a:r>
              <a:rPr lang="ru-RU" dirty="0">
                <a:solidFill>
                  <a:srgbClr val="FFFF00"/>
                </a:solidFill>
              </a:rPr>
              <a:t>зелено</a:t>
            </a:r>
            <a:r>
              <a:rPr lang="ru-RU" dirty="0"/>
              <a:t> лисје,</a:t>
            </a:r>
          </a:p>
          <a:p>
            <a:pPr marL="0" indent="0">
              <a:buNone/>
            </a:pPr>
            <a:r>
              <a:rPr lang="ru-RU" dirty="0"/>
              <a:t>А </a:t>
            </a:r>
            <a:r>
              <a:rPr lang="ru-RU" dirty="0">
                <a:solidFill>
                  <a:srgbClr val="FFFF00"/>
                </a:solidFill>
              </a:rPr>
              <a:t>танак</a:t>
            </a:r>
            <a:r>
              <a:rPr lang="ru-RU" dirty="0"/>
              <a:t> и </a:t>
            </a:r>
            <a:r>
              <a:rPr lang="ru-RU" dirty="0">
                <a:solidFill>
                  <a:srgbClr val="FFFF00"/>
                </a:solidFill>
              </a:rPr>
              <a:t>бео</a:t>
            </a:r>
            <a:r>
              <a:rPr lang="ru-RU" dirty="0"/>
              <a:t> снег покрио поља и равни,</a:t>
            </a:r>
          </a:p>
          <a:p>
            <a:pPr marL="0" indent="0">
              <a:buNone/>
            </a:pPr>
            <a:r>
              <a:rPr lang="ru-RU" dirty="0"/>
              <a:t>И </a:t>
            </a:r>
            <a:r>
              <a:rPr lang="ru-RU" dirty="0">
                <a:solidFill>
                  <a:srgbClr val="FFFF00"/>
                </a:solidFill>
              </a:rPr>
              <a:t>сниски</a:t>
            </a:r>
            <a:r>
              <a:rPr lang="ru-RU" dirty="0"/>
              <a:t>, </a:t>
            </a:r>
            <a:r>
              <a:rPr lang="ru-RU" dirty="0">
                <a:solidFill>
                  <a:srgbClr val="FFFF00"/>
                </a:solidFill>
              </a:rPr>
              <a:t>тршчани</a:t>
            </a:r>
            <a:r>
              <a:rPr lang="ru-RU" dirty="0"/>
              <a:t> кров</a:t>
            </a:r>
            <a:r>
              <a:rPr lang="ru-RU" dirty="0" smtClean="0"/>
              <a:t>.“</a:t>
            </a:r>
          </a:p>
          <a:p>
            <a:pPr marL="0" indent="0">
              <a:buNone/>
            </a:pPr>
            <a:r>
              <a:rPr lang="ru-RU" dirty="0" smtClean="0"/>
              <a:t>ПРИМЕР за СТАЛНИ ЕПИТЕТ:</a:t>
            </a:r>
          </a:p>
          <a:p>
            <a:pPr marL="0" indent="0">
              <a:buNone/>
            </a:pPr>
            <a:r>
              <a:rPr lang="ru-RU" dirty="0">
                <a:solidFill>
                  <a:srgbClr val="FFFF00"/>
                </a:solidFill>
              </a:rPr>
              <a:t>в</a:t>
            </a:r>
            <a:r>
              <a:rPr lang="ru-RU" dirty="0" smtClean="0">
                <a:solidFill>
                  <a:srgbClr val="FFFF00"/>
                </a:solidFill>
              </a:rPr>
              <a:t>јерна</a:t>
            </a:r>
            <a:r>
              <a:rPr lang="ru-RU" dirty="0" smtClean="0"/>
              <a:t> љуба, </a:t>
            </a:r>
            <a:r>
              <a:rPr lang="ru-RU" dirty="0" smtClean="0">
                <a:solidFill>
                  <a:srgbClr val="FFFF00"/>
                </a:solidFill>
              </a:rPr>
              <a:t>бритка</a:t>
            </a:r>
            <a:r>
              <a:rPr lang="ru-RU" dirty="0" smtClean="0"/>
              <a:t> сабља, </a:t>
            </a:r>
            <a:r>
              <a:rPr lang="ru-RU" dirty="0" smtClean="0">
                <a:solidFill>
                  <a:srgbClr val="FFFF00"/>
                </a:solidFill>
              </a:rPr>
              <a:t>рујно</a:t>
            </a:r>
            <a:r>
              <a:rPr lang="ru-RU" dirty="0" smtClean="0"/>
              <a:t> вино</a:t>
            </a: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77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ПОРЕЂЕЊЕ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133600"/>
            <a:ext cx="3822192" cy="2743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Стилска фигура која се заснива на упоређивању једног појма са другим помоћу речи </a:t>
            </a:r>
            <a:r>
              <a:rPr lang="ru-RU" dirty="0" smtClean="0"/>
              <a:t>КАО.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2819400"/>
            <a:ext cx="3822192" cy="28194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ПРИМЕР:</a:t>
            </a:r>
          </a:p>
          <a:p>
            <a:pPr marL="0" indent="0">
              <a:buNone/>
            </a:pPr>
            <a:r>
              <a:rPr lang="sr-Cyrl-RS" dirty="0" smtClean="0"/>
              <a:t>,,</a:t>
            </a:r>
            <a:r>
              <a:rPr lang="ru-RU" dirty="0"/>
              <a:t> </a:t>
            </a:r>
            <a:r>
              <a:rPr lang="ru-RU" dirty="0">
                <a:solidFill>
                  <a:srgbClr val="FFFF00"/>
                </a:solidFill>
              </a:rPr>
              <a:t>Као</a:t>
            </a:r>
            <a:r>
              <a:rPr lang="ru-RU" dirty="0"/>
              <a:t> златне токе, крвљу покапане,</a:t>
            </a:r>
          </a:p>
          <a:p>
            <a:pPr marL="0" indent="0">
              <a:buNone/>
            </a:pPr>
            <a:r>
              <a:rPr lang="ru-RU" dirty="0"/>
              <a:t>Доле пада сунце за гору, за </a:t>
            </a:r>
            <a:r>
              <a:rPr lang="ru-RU" dirty="0" smtClean="0"/>
              <a:t>гране. </a:t>
            </a:r>
            <a:r>
              <a:rPr lang="ru-RU" dirty="0">
                <a:latin typeface="Times New Roman"/>
                <a:cs typeface="Times New Roman"/>
              </a:rPr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442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МЕТАФОРА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04800" y="1524000"/>
            <a:ext cx="3432047" cy="2819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sr-Cyrl-RS" dirty="0" smtClean="0"/>
              <a:t>Стилска фигура која се назива и скраћено поређење (без речце КАО).</a:t>
            </a:r>
          </a:p>
          <a:p>
            <a:pPr marL="0" indent="0">
              <a:buNone/>
            </a:pPr>
            <a:r>
              <a:rPr lang="ru-RU" dirty="0"/>
              <a:t>Ј</a:t>
            </a:r>
            <a:r>
              <a:rPr lang="ru-RU" dirty="0" smtClean="0"/>
              <a:t>една </a:t>
            </a:r>
            <a:r>
              <a:rPr lang="ru-RU" dirty="0"/>
              <a:t>реч замењује </a:t>
            </a:r>
            <a:r>
              <a:rPr lang="ru-RU" dirty="0" smtClean="0"/>
              <a:t>се другом </a:t>
            </a:r>
            <a:r>
              <a:rPr lang="ru-RU" dirty="0"/>
              <a:t>речју на основу </a:t>
            </a:r>
            <a:r>
              <a:rPr lang="ru-RU" dirty="0" smtClean="0"/>
              <a:t>сличности.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3733800" y="3124200"/>
            <a:ext cx="5257800" cy="344728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dirty="0" smtClean="0"/>
              <a:t>ПРИМЕР:</a:t>
            </a:r>
          </a:p>
          <a:p>
            <a:pPr marL="0" indent="0">
              <a:buNone/>
            </a:pPr>
            <a:r>
              <a:rPr lang="ru-RU" dirty="0"/>
              <a:t>„У мом срцу </a:t>
            </a:r>
            <a:r>
              <a:rPr lang="ru-RU" dirty="0">
                <a:solidFill>
                  <a:srgbClr val="FFFF00"/>
                </a:solidFill>
              </a:rPr>
              <a:t>поноћ</a:t>
            </a:r>
            <a:r>
              <a:rPr lang="ru-RU" dirty="0"/>
              <a:t>. У њој каткад тиња</a:t>
            </a:r>
          </a:p>
          <a:p>
            <a:pPr marL="0" indent="0">
              <a:buNone/>
            </a:pPr>
            <a:r>
              <a:rPr lang="ru-RU" dirty="0"/>
              <a:t>Мис҆ о да још живиш, </a:t>
            </a:r>
            <a:r>
              <a:rPr lang="ru-RU" dirty="0">
                <a:solidFill>
                  <a:srgbClr val="FFFF00"/>
                </a:solidFill>
              </a:rPr>
              <a:t>мој пределе млади</a:t>
            </a:r>
            <a:r>
              <a:rPr lang="ru-RU" dirty="0" smtClean="0"/>
              <a:t>.“</a:t>
            </a:r>
          </a:p>
          <a:p>
            <a:pPr marL="0" indent="0">
              <a:buNone/>
            </a:pPr>
            <a:r>
              <a:rPr lang="ru-RU" dirty="0" smtClean="0">
                <a:latin typeface="MS Gothic"/>
                <a:ea typeface="MS Gothic"/>
              </a:rPr>
              <a:t>☞ </a:t>
            </a:r>
            <a:r>
              <a:rPr lang="ru-RU" dirty="0" smtClean="0">
                <a:ea typeface="MS Gothic"/>
              </a:rPr>
              <a:t>поноћ означава период најдубље самоће</a:t>
            </a:r>
          </a:p>
          <a:p>
            <a:pPr marL="0" indent="0">
              <a:buNone/>
            </a:pPr>
            <a:r>
              <a:rPr lang="ru-RU" dirty="0" smtClean="0">
                <a:latin typeface="MS Gothic"/>
                <a:ea typeface="MS Gothic"/>
              </a:rPr>
              <a:t>☞ </a:t>
            </a:r>
            <a:r>
              <a:rPr lang="ru-RU" dirty="0" smtClean="0">
                <a:ea typeface="MS Gothic"/>
              </a:rPr>
              <a:t>мој пределе млади означава супругу лирског субјекта</a:t>
            </a: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469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МЕТОНИМИЈА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828800"/>
            <a:ext cx="3822192" cy="26548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Стилска фигура која се заснива на замена </a:t>
            </a:r>
            <a:r>
              <a:rPr lang="ru-RU" dirty="0"/>
              <a:t>једне речи другом речју на основу неке логичке </a:t>
            </a:r>
            <a:r>
              <a:rPr lang="ru-RU" dirty="0" smtClean="0"/>
              <a:t>везе (део – целина).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4117848" cy="295960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ПРИМЕР:</a:t>
            </a:r>
          </a:p>
          <a:p>
            <a:pPr marL="0" indent="0">
              <a:buNone/>
            </a:pPr>
            <a:r>
              <a:rPr lang="sr-Cyrl-RS" dirty="0" smtClean="0"/>
              <a:t>,,Након рата моја је мати </a:t>
            </a:r>
            <a:r>
              <a:rPr lang="sr-Cyrl-RS" dirty="0" smtClean="0">
                <a:solidFill>
                  <a:srgbClr val="FFFF00"/>
                </a:solidFill>
              </a:rPr>
              <a:t>иглом</a:t>
            </a:r>
            <a:r>
              <a:rPr lang="sr-Cyrl-RS" dirty="0" smtClean="0"/>
              <a:t> </a:t>
            </a:r>
            <a:r>
              <a:rPr lang="sr-Cyrl-RS" dirty="0" smtClean="0">
                <a:solidFill>
                  <a:srgbClr val="FFFF00"/>
                </a:solidFill>
              </a:rPr>
              <a:t>кућу</a:t>
            </a:r>
            <a:r>
              <a:rPr lang="sr-Cyrl-RS" dirty="0" smtClean="0"/>
              <a:t> издржавала“</a:t>
            </a:r>
          </a:p>
          <a:p>
            <a:pPr marL="0" indent="0">
              <a:buNone/>
            </a:pPr>
            <a:r>
              <a:rPr lang="sr-Cyrl-RS" dirty="0" smtClean="0">
                <a:latin typeface="MS Gothic"/>
                <a:ea typeface="MS Gothic"/>
              </a:rPr>
              <a:t>☞ </a:t>
            </a:r>
            <a:r>
              <a:rPr lang="sr-Cyrl-RS" dirty="0" smtClean="0">
                <a:ea typeface="MS Gothic"/>
              </a:rPr>
              <a:t>игла значи шивење</a:t>
            </a:r>
            <a:endParaRPr lang="sr-Cyrl-RS" dirty="0" smtClean="0">
              <a:latin typeface="MS Gothic"/>
              <a:ea typeface="MS Gothic"/>
            </a:endParaRPr>
          </a:p>
          <a:p>
            <a:pPr marL="0" indent="0">
              <a:buNone/>
            </a:pPr>
            <a:r>
              <a:rPr lang="sr-Cyrl-RS" dirty="0" smtClean="0">
                <a:latin typeface="MS Gothic"/>
                <a:ea typeface="MS Gothic"/>
              </a:rPr>
              <a:t>☞ </a:t>
            </a:r>
            <a:r>
              <a:rPr lang="sr-Cyrl-RS" dirty="0" smtClean="0">
                <a:ea typeface="MS Gothic"/>
              </a:rPr>
              <a:t>кућа значи домаћинство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822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АЛЕГОРИЈА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676400"/>
            <a:ext cx="3822192" cy="3188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ru-RU" dirty="0"/>
              <a:t>Проширена метафора – речи се употребљавају у пренесеном смислу стварајући песничку слику. Значење песничке слике откривамо одређивањем значења појединих појмова.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419600" y="1752600"/>
            <a:ext cx="4117848" cy="436168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sr-Cyrl-RS" dirty="0" smtClean="0"/>
              <a:t>ПРИМЕР:</a:t>
            </a:r>
          </a:p>
          <a:p>
            <a:pPr marL="0" indent="0">
              <a:buNone/>
            </a:pPr>
            <a:r>
              <a:rPr lang="ru-RU" dirty="0"/>
              <a:t>„</a:t>
            </a:r>
            <a:r>
              <a:rPr lang="ru-RU" dirty="0">
                <a:solidFill>
                  <a:srgbClr val="FFFF00"/>
                </a:solidFill>
              </a:rPr>
              <a:t>Вила гњездо тица ластавица</a:t>
            </a:r>
          </a:p>
          <a:p>
            <a:pPr marL="0" indent="0">
              <a:buNone/>
            </a:pPr>
            <a:r>
              <a:rPr lang="ru-RU" dirty="0"/>
              <a:t>Вила га је за девет година</a:t>
            </a:r>
          </a:p>
          <a:p>
            <a:pPr marL="0" indent="0">
              <a:buNone/>
            </a:pPr>
            <a:r>
              <a:rPr lang="ru-RU" dirty="0"/>
              <a:t>А јутрос га поче да развија</a:t>
            </a:r>
          </a:p>
          <a:p>
            <a:pPr marL="0" indent="0">
              <a:buNone/>
            </a:pPr>
            <a:r>
              <a:rPr lang="ru-RU" dirty="0"/>
              <a:t>Долети јој </a:t>
            </a:r>
            <a:r>
              <a:rPr lang="ru-RU" dirty="0">
                <a:solidFill>
                  <a:srgbClr val="FFFF00"/>
                </a:solidFill>
              </a:rPr>
              <a:t>сивзелен соколе</a:t>
            </a:r>
          </a:p>
          <a:p>
            <a:pPr marL="0" indent="0">
              <a:buNone/>
            </a:pPr>
            <a:r>
              <a:rPr lang="ru-RU" dirty="0"/>
              <a:t>Па јој не да гњезда да развија</a:t>
            </a:r>
            <a:r>
              <a:rPr lang="ru-RU" dirty="0" smtClean="0"/>
              <a:t>.“</a:t>
            </a:r>
          </a:p>
          <a:p>
            <a:pPr marL="0" indent="0">
              <a:buNone/>
            </a:pPr>
            <a:r>
              <a:rPr lang="ru-RU" dirty="0" smtClean="0">
                <a:latin typeface="MS Gothic"/>
                <a:ea typeface="MS Gothic"/>
              </a:rPr>
              <a:t>☞ </a:t>
            </a:r>
            <a:r>
              <a:rPr lang="ru-RU" dirty="0" smtClean="0">
                <a:ea typeface="MS Gothic"/>
              </a:rPr>
              <a:t>вити гнездо значи имати породицу и дом</a:t>
            </a:r>
          </a:p>
          <a:p>
            <a:pPr marL="0" indent="0">
              <a:buNone/>
            </a:pPr>
            <a:r>
              <a:rPr lang="ru-RU" dirty="0" smtClean="0">
                <a:latin typeface="MS Gothic"/>
                <a:ea typeface="MS Gothic"/>
              </a:rPr>
              <a:t>☞ </a:t>
            </a:r>
            <a:r>
              <a:rPr lang="ru-RU" dirty="0" smtClean="0">
                <a:ea typeface="MS Gothic"/>
              </a:rPr>
              <a:t>тица ластавица означава супругу Јелу</a:t>
            </a:r>
            <a:endParaRPr lang="ru-RU" dirty="0" smtClean="0">
              <a:latin typeface="MS Gothic"/>
              <a:ea typeface="MS Gothic"/>
            </a:endParaRPr>
          </a:p>
          <a:p>
            <a:pPr marL="0" indent="0">
              <a:buNone/>
            </a:pPr>
            <a:r>
              <a:rPr lang="ru-RU" dirty="0" smtClean="0">
                <a:latin typeface="MS Gothic"/>
                <a:ea typeface="MS Gothic"/>
              </a:rPr>
              <a:t>☞ </a:t>
            </a:r>
            <a:r>
              <a:rPr lang="ru-RU" dirty="0" smtClean="0">
                <a:ea typeface="MS Gothic"/>
              </a:rPr>
              <a:t>сивзелен соко означава Јанковић Стојана који се појављује на свадби сопствене жене</a:t>
            </a: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77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СИМБОЛ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ru-RU" dirty="0"/>
              <a:t>Стилска фигура којом неки појам или појава добијају пренесено, много шире и богатије значење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Смисао симбола се не може прецизно одредити јер зависи од тумачења и доживљаја читалаца.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ПРИМЕР:</a:t>
            </a:r>
          </a:p>
          <a:p>
            <a:pPr marL="0" indent="0">
              <a:buNone/>
            </a:pPr>
            <a:r>
              <a:rPr lang="ru-RU" dirty="0"/>
              <a:t>„У  тој дубини, плавој</a:t>
            </a:r>
          </a:p>
          <a:p>
            <a:pPr marL="0" indent="0">
              <a:buNone/>
            </a:pPr>
            <a:r>
              <a:rPr lang="ru-RU" dirty="0"/>
              <a:t>И без руба,</a:t>
            </a:r>
          </a:p>
          <a:p>
            <a:pPr marL="0" indent="0">
              <a:buNone/>
            </a:pPr>
            <a:r>
              <a:rPr lang="ru-RU" dirty="0"/>
              <a:t>Тражио сам, већ давно,</a:t>
            </a:r>
          </a:p>
          <a:p>
            <a:pPr marL="0" indent="0">
              <a:buNone/>
            </a:pPr>
            <a:r>
              <a:rPr lang="ru-RU" dirty="0">
                <a:solidFill>
                  <a:srgbClr val="FFFF00"/>
                </a:solidFill>
              </a:rPr>
              <a:t>Голуба</a:t>
            </a:r>
            <a:r>
              <a:rPr lang="ru-RU" dirty="0"/>
              <a:t>.“</a:t>
            </a:r>
          </a:p>
          <a:p>
            <a:pPr marL="0" indent="0">
              <a:buNone/>
            </a:pPr>
            <a:r>
              <a:rPr lang="en-US" dirty="0" smtClean="0">
                <a:latin typeface="MS Gothic"/>
                <a:ea typeface="MS Gothic"/>
              </a:rPr>
              <a:t>☞</a:t>
            </a:r>
            <a:r>
              <a:rPr lang="sr-Cyrl-RS" dirty="0" smtClean="0">
                <a:latin typeface="MS Gothic"/>
                <a:ea typeface="MS Gothic"/>
              </a:rPr>
              <a:t> </a:t>
            </a:r>
            <a:r>
              <a:rPr lang="sr-Cyrl-RS" dirty="0" smtClean="0">
                <a:ea typeface="MS Gothic"/>
              </a:rPr>
              <a:t>голуб може означавати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25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89</TotalTime>
  <Words>763</Words>
  <Application>Microsoft Office PowerPoint</Application>
  <PresentationFormat>On-screen Show (4:3)</PresentationFormat>
  <Paragraphs>132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MS Gothic</vt:lpstr>
      <vt:lpstr>Candara</vt:lpstr>
      <vt:lpstr>Symbol</vt:lpstr>
      <vt:lpstr>Times New Roman</vt:lpstr>
      <vt:lpstr>Wingdings</vt:lpstr>
      <vt:lpstr>Waveform</vt:lpstr>
      <vt:lpstr>СТИЛСКЕ ФИГУРЕ</vt:lpstr>
      <vt:lpstr>ПОЈАМ СТИЛСКЕ ФИГУРЕ</vt:lpstr>
      <vt:lpstr>СТИЛСКЕ ФИГУРЕ РАЂЕНЕ У ОСНОВНОЈ ШКОЛИ</vt:lpstr>
      <vt:lpstr>ЕПИТЕТ</vt:lpstr>
      <vt:lpstr>ПОРЕЂЕЊЕ</vt:lpstr>
      <vt:lpstr>МЕТАФОРА</vt:lpstr>
      <vt:lpstr>МЕТОНИМИЈА</vt:lpstr>
      <vt:lpstr>АЛЕГОРИЈА</vt:lpstr>
      <vt:lpstr>СИМБОЛ</vt:lpstr>
      <vt:lpstr>КОНТРАСТ</vt:lpstr>
      <vt:lpstr>СЛОВЕНСКА АНТИТЕЗА</vt:lpstr>
      <vt:lpstr>ПЕРСОНИФИКАЦИЈА</vt:lpstr>
      <vt:lpstr>ХИПЕРБОЛА</vt:lpstr>
      <vt:lpstr>ГРАДАЦИЈА</vt:lpstr>
      <vt:lpstr>ОНОМАТОПЕЈА</vt:lpstr>
      <vt:lpstr>АСОНАНЦА</vt:lpstr>
      <vt:lpstr>АЛИТЕРАЦИЈА</vt:lpstr>
      <vt:lpstr>АПОСТРОФА</vt:lpstr>
      <vt:lpstr>СИНЕСТЕЗИЈА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СТИЛСКЕ ФИГУРЕ</dc:title>
  <dc:creator>lorelaj</dc:creator>
  <cp:lastModifiedBy>PCuser</cp:lastModifiedBy>
  <cp:revision>11</cp:revision>
  <dcterms:created xsi:type="dcterms:W3CDTF">2020-06-08T17:41:33Z</dcterms:created>
  <dcterms:modified xsi:type="dcterms:W3CDTF">2020-06-11T06:17:20Z</dcterms:modified>
</cp:coreProperties>
</file>