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15-May-21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15-May-21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15-May-21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15-May-21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15-May-21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15-May-21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r.wikipedia.org/wiki/%D0%92%D1%83%D1%87%D0%B8%D1%9B%D0%B5%D0%B2%D0%B0_%D0%B1%D1%83%D0%BD%D0%B0" TargetMode="External"/><Relationship Id="rId3" Type="http://schemas.openxmlformats.org/officeDocument/2006/relationships/hyperlink" Target="https://sr.wikipedia.org/wiki/%D0%9A%D0%BD%D0%B5%D0%B6%D0%B5%D0%B2%D0%B8%D0%BD%D0%B0_%D0%A1%D1%80%D0%B1%D0%B8%D1%98%D0%B0" TargetMode="External"/><Relationship Id="rId7" Type="http://schemas.openxmlformats.org/officeDocument/2006/relationships/hyperlink" Target="https://sr.wikipedia.org/wiki/1868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r.wikipedia.org/wiki/1860" TargetMode="External"/><Relationship Id="rId5" Type="http://schemas.openxmlformats.org/officeDocument/2006/relationships/hyperlink" Target="https://sr.wikipedia.org/wiki/1842" TargetMode="External"/><Relationship Id="rId4" Type="http://schemas.openxmlformats.org/officeDocument/2006/relationships/hyperlink" Target="https://sr.wikipedia.org/wiki/1839" TargetMode="External"/><Relationship Id="rId9" Type="http://schemas.openxmlformats.org/officeDocument/2006/relationships/hyperlink" Target="https://sr.wikipedia.org/wiki/%D0%9C%D0%B8%D0%BB%D0%B0%D0%BD_%D0%9E%D0%B1%D1%80%D0%B5%D0%BD%D0%BE%D0%B2%D0%B8%D1%9B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334852"/>
            <a:ext cx="9966960" cy="901520"/>
          </a:xfrm>
        </p:spPr>
        <p:txBody>
          <a:bodyPr>
            <a:normAutofit/>
          </a:bodyPr>
          <a:lstStyle/>
          <a:p>
            <a:r>
              <a:rPr lang="sr-Cyrl-RS" sz="5400" dirty="0" smtClean="0"/>
              <a:t>Јован јовановић змај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620" y="1236372"/>
            <a:ext cx="8767860" cy="1388165"/>
          </a:xfrm>
        </p:spPr>
        <p:txBody>
          <a:bodyPr/>
          <a:lstStyle/>
          <a:p>
            <a:r>
              <a:rPr lang="sr-Cyrl-RS" dirty="0" smtClean="0"/>
              <a:t>„Јутутунска народна химна“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149" y="1653576"/>
            <a:ext cx="3054708" cy="194192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94558" y="3982774"/>
            <a:ext cx="113978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Јован Јовановић Змај (Нови Сад, 6. децембар 1833 — Сремска Каменица, 14. јун 1904) је био један од највећих лиричара </a:t>
            </a:r>
            <a:r>
              <a:rPr lang="sr-Cyrl-R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српског романтизма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. По занимању је био лекар, а током целог свог живота бавио се уређивањем и издавањем књижевних, политичких и дечјих часописа. Његове најзначајније збирке песама су „Ђулићи“ и „Ђулићи увеоци“, прва о срећном породичном животу, а друга о болу за најмилијима. Поред лирских песама, писао је сатиричне и политичке песме, а први је писац у српској књижевности који је писао поезију за децу.</a:t>
            </a:r>
          </a:p>
          <a:p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Јован Јовановић Змај је изабран за првог потпредседника Српске књижевне задруге и израдио је њену ознаку (амблем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4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456" y="363947"/>
            <a:ext cx="1169401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Јован Јовановић Змај: Јутутунска народна химна</a:t>
            </a:r>
          </a:p>
          <a:p>
            <a:pPr algn="ctr"/>
            <a:endParaRPr lang="ru-RU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ове сатиричне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песме: владавина кнеза Михаила Обреновића;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Химна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свечана похвала песма у славу неког божанства или хероја.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химне су: СЛОБОДА, ПРАВДА, ПАТРИОТИЗАМ, НАРОД.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Ово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пародија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супротна песма; песма испевана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неку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другу песму или против ње, тј. комична, подругљива; имитација озбиљне песме.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циљ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сатиричних дела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је да укажу на друштвене или моралне слабости, пороке и злоће; да их извргне руглу и подсмеху и да на тај начин допринесу њиховом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отклањању. </a:t>
            </a:r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Сатира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указује на друштвене, политичке и моралне деформације;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исмева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људске глупости; и кнез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Михаило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је овде приказан као карикатура.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Присутна је 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иронија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фигура у којој се речима додаје супротан смисао од оног које оне имају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Људске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глупости и пороци се представљају као виоко вредне врлине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Змај је творац ангажоване, политичке и сатиричне поезије.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Јутутунци – СРБИ;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Михаило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Обреновић – грамзив, охол, славан, здрав, крепак.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651" y="5239437"/>
            <a:ext cx="915875" cy="13005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00518" y="5351099"/>
            <a:ext cx="98308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Михаило Обреновић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био кнез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hlinkClick r:id="rId3" tooltip="Кнежевина Србија"/>
              </a:rPr>
              <a:t>Србије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од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hlinkClick r:id="rId4" tooltip="1839"/>
              </a:rPr>
              <a:t>1839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до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hlinkClick r:id="rId5" tooltip="1842"/>
              </a:rPr>
              <a:t>1842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и од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1860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до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hlinkClick r:id="rId7" tooltip="1868"/>
              </a:rPr>
              <a:t>1868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године. Његова прва владавина се завршила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hlinkClick r:id="rId8" tooltip="Вучићева буна"/>
              </a:rPr>
              <a:t>збацивањем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hlinkClick r:id="rId5" tooltip="1842"/>
              </a:rPr>
              <a:t>1842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а друга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атентатом на Кошутњаку.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унутрашњој политици кнез Михаило је владао аутократски. </a:t>
            </a: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Михаила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је наследио његов синовац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  <a:hlinkClick r:id="rId9" tooltip="Милан Обреновић"/>
              </a:rPr>
              <a:t>Милан Обреновић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, унук Милошевог брата Јеврема.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1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36" y="248991"/>
            <a:ext cx="11671479" cy="781319"/>
          </a:xfrm>
        </p:spPr>
        <p:txBody>
          <a:bodyPr/>
          <a:lstStyle/>
          <a:p>
            <a:pPr algn="ctr"/>
            <a:r>
              <a:rPr lang="sr-Cyrl-RS" dirty="0" smtClean="0"/>
              <a:t>Јутутунска народна химна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7707" y="1030310"/>
            <a:ext cx="380087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Боже свети, подржи нам Књаза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здрава, крепка, охола и славна,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јер на земљи нит је кадгод било,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нити ће Му икад бити равна.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Овај народ врло добро знаде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 је створен само Књаза ради,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 Му даје порезе и хвале,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 Га двори и понизно кади.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Боже силни с висока жилишта,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саслушај нам нашу жељу стару,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Боже свети, не дај ником ништа,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 што више остане Владару.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Ради Њега сва створења живе,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ради Њега сунце греје с неба.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 тај народ, а ту земљу нашу,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подржи је - ако Књазу треба.</a:t>
            </a:r>
          </a:p>
        </p:txBody>
      </p:sp>
      <p:sp>
        <p:nvSpPr>
          <p:cNvPr id="9" name="Rectangle 8"/>
          <p:cNvSpPr/>
          <p:nvPr/>
        </p:nvSpPr>
        <p:spPr>
          <a:xfrm>
            <a:off x="5237407" y="1022058"/>
            <a:ext cx="36490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Одузми нам и жеље и гласа,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одузми нам мудровања клета,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 Његову намеру не пречи,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 Његовој мудрости не смета.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Дај Му с неба најсветлије даре,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полиције, шпицле и жандаре,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ако неће да душмана свали,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бар на своме нек срце искали.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Нек народи нашу славу знаду,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 нас пусте чмавати у хладу,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ал' и онда нек је стража јака,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јера има сана свакојака.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5032" y="4597758"/>
            <a:ext cx="2750444" cy="15936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38130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2" y="449000"/>
            <a:ext cx="114879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„Јутутунска народна химна“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r>
              <a:rPr lang="sr-Cyrl-R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пародија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(исмевање власти и друштва) која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имитра химну. </a:t>
            </a:r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У овој песми Јован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Јовановић Змај критикује владарски режим </a:t>
            </a:r>
            <a:r>
              <a:rPr lang="sr-Cyrl-RS" u="sng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кнеза </a:t>
            </a:r>
            <a:r>
              <a:rPr lang="sr-Cyrl-RS" u="sng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Михаила </a:t>
            </a:r>
            <a:r>
              <a:rPr lang="sr-Cyrl-RS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Обреновића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, који је у 19. веку владао Србијом. У песми се Змај </a:t>
            </a:r>
            <a:r>
              <a:rPr lang="sr-Cyrl-R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сатиричан начин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обраћа богу и владару у име целог народа, саветујући како још боље поробити већ угњетаван народ. Иако је песма насловљена као химна, она је заправо пародија чија се критика са сваком строфом све више појачава.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212" y="2172014"/>
            <a:ext cx="37477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Боже свети, подржи нам Књаза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здрава, крепка, охола и славна,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јер на земљи нит је кадгод било,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нити ће Му икад бити равна.</a:t>
            </a:r>
          </a:p>
        </p:txBody>
      </p:sp>
      <p:sp>
        <p:nvSpPr>
          <p:cNvPr id="4" name="Rectangle 3"/>
          <p:cNvSpPr/>
          <p:nvPr/>
        </p:nvSpPr>
        <p:spPr>
          <a:xfrm>
            <a:off x="296212" y="3501132"/>
            <a:ext cx="114879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Песма започиње узвишено. Баш као и у правој химни, песник се служи преувеличавањем код описа свога кнеза, обраћајући се Богу како би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замолио да кнезу да подршку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 владавини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Али,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код описа кнежевих одлика, прикрао се један негативни епитет: епитет „</a:t>
            </a:r>
            <a:r>
              <a:rPr lang="ru-RU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охол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искварен, неваљао, поган, заједљив, покварен, лош, зао, безочан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...)који се 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уклапа у хвалоспев кнезу. Ипак, то је можда опис с највише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искрености.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Примећујемо да песник записује заменицу која означава кнеза великим словом, као да говори о неком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божанству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С обзиром на тон песме, читаоцу је јасно да то чини како би се наругао кнезу и умањио величину којом он себе сматра. Ругалачки тон наставља се у другој строфи.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8135" y="575033"/>
            <a:ext cx="35974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Овај народ врло добро знаде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је створен само Књаза ради,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Му даје порезе и хвале,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Га двори и понизно кади.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3334" y="1895015"/>
            <a:ext cx="1157810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Иако им је намера да буду комични, ови стихови заправо су тужни у своме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сарказму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Говоре о песниковој срџби више него што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критикују понашање кнеза.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Кнез захтева да га народ хвали, двори, кади и плаћа порезе, што видимо у следећим стиховима, али не жели да им ишта да заузврат. Овим стиховима исказана је управо та неправда.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У трећој строфи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песник се поново обраћа Богу, молећи га да саслуша овај народ који жели да све припадне њиховом владару, а осталима ништа. Узвишени тон којима су исписани ови стихови у потпуном је контрасту с њиховим садржајем, што истиче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иронију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стихова.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Четврта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строфа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хиперболом још више наглашава иронију. Стихови говоре да не само да овај народ живи за свога кнеза, већ и све животиње, па и само сунце греје управо због њега. Песник моли Бога да подржи народ и земљу само ако она треба Књазу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Песник </a:t>
            </a:r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у петој строфи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иде у посве пародично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претеривање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 то видимо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стиховима: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„Одузми нам и жеље и гласа,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одузми нам мудровања клета“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Песник се у име свога народа одриче оних темељних ствари које га чине човеком, а све како би се угодило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кнезу.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85634" y="575033"/>
            <a:ext cx="37992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Боже силни с висока жилишта,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саслушај нам нашу жељу стару,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Боже свети, не дај ником ништа,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што више остане Владару.</a:t>
            </a:r>
          </a:p>
        </p:txBody>
      </p:sp>
      <p:sp>
        <p:nvSpPr>
          <p:cNvPr id="6" name="Rectangle 5"/>
          <p:cNvSpPr/>
          <p:nvPr/>
        </p:nvSpPr>
        <p:spPr>
          <a:xfrm>
            <a:off x="7984901" y="575033"/>
            <a:ext cx="35974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 Њега сва створења живе,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 Њега сунце греје с неба.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тај народ, а ту земљу нашу,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подржи је - ако Књазу треба.</a:t>
            </a:r>
          </a:p>
        </p:txBody>
      </p:sp>
    </p:spTree>
    <p:extLst>
      <p:ext uri="{BB962C8B-B14F-4D97-AF65-F5344CB8AC3E}">
        <p14:creationId xmlns:p14="http://schemas.microsoft.com/office/powerpoint/2010/main" val="65292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334" y="2454730"/>
            <a:ext cx="1161674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Шеста строфа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потпуно је хумористична. У њој песник моли Бога да кнезу пошаље „најсветлије даре“. Ти дарови су, иначе неочекивано, али у песми сасвим у тону „полиције, шпицле и жандаре“. Ово је јасна критика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кнезову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тоталитаристичку политику у којој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нико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сем њега није имао право гласа, а поготово не народ, чији би се бунт гасио окрутном полицијском или војном репресијом.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Седма и последња строфа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критика је не само књаза и његове политике, већ и самог српског народа који у тишини прихвата своју тешку судбину, без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помишљања 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отпор. Песник наглашава да је Србима важно само како други народи гледају на њих и њихову славу, важно је само да се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споља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покажу као моћни, а то што људи унутар земље пате, није важно. То видимо у стиху „…а нас пусте чмавати у хладу“.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9650" y="793974"/>
            <a:ext cx="3842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Дај Му с неба најсветлије даре,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полиције, шпицле и жандаре,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ако неће да душмана свали,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 на своме нек срце искали.</a:t>
            </a:r>
          </a:p>
        </p:txBody>
      </p:sp>
      <p:sp>
        <p:nvSpPr>
          <p:cNvPr id="4" name="Rectangle 3"/>
          <p:cNvSpPr/>
          <p:nvPr/>
        </p:nvSpPr>
        <p:spPr>
          <a:xfrm>
            <a:off x="4992710" y="79397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 народи нашу славу знаду,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нас пусте чмавати у хладу,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ал' и онда нек је стража јака,</a:t>
            </a:r>
          </a:p>
          <a:p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јера има сана свакојака.</a:t>
            </a:r>
          </a:p>
        </p:txBody>
      </p:sp>
    </p:spTree>
    <p:extLst>
      <p:ext uri="{BB962C8B-B14F-4D97-AF65-F5344CB8AC3E}">
        <p14:creationId xmlns:p14="http://schemas.microsoft.com/office/powerpoint/2010/main" val="324464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1015" y="474345"/>
            <a:ext cx="35974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ЈУТУТУНСКА ЈУХАХАХА</a:t>
            </a:r>
          </a:p>
          <a:p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 краљевству Јутутуту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Краљ тринајсти Балакаха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Обећао свом народу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Да ће дати јухахаха.</a:t>
            </a:r>
          </a:p>
          <a:p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Само нека буду верни,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Нек војују о свом круху,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Нека ћуте и нек жмуре,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Нек плаћају јухухуху.</a:t>
            </a:r>
          </a:p>
          <a:p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Послушни су Јутутунци,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Плаћали су јухухуху,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Ћутали су, жмурили су,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Војевали о свом круху.</a:t>
            </a:r>
          </a:p>
          <a:p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А пролећем сваког года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Попне с' на брег Балакаха,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Па повиче громогласно: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Добићете јухахаха!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04067" y="1028343"/>
            <a:ext cx="36747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 краља су јаке прси,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Грлат ли је Балакаха,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Кад повиче, брда с' оре -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Јухахаха, хаха, хаха!</a:t>
            </a:r>
          </a:p>
          <a:p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Сви се гротом смејат стану,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Све се тресе брат до брата,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А од смеха, тешка смеха,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 трбух се и краљ хвата.</a:t>
            </a:r>
          </a:p>
          <a:p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А шта им је тако смешно?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Ил' је смешан Балакаха?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Ил' су смешни Јутутунци?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Ил' је смешно "јухахаха"?</a:t>
            </a:r>
          </a:p>
          <a:p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Све троје је доста смешно,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Понајвише Балакаха,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Кад озбиљно, милостиво,</a:t>
            </a:r>
          </a:p>
          <a:p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Проговори: Јухахаха!</a:t>
            </a:r>
          </a:p>
        </p:txBody>
      </p:sp>
      <p:sp>
        <p:nvSpPr>
          <p:cNvPr id="7" name="Rectangle 6"/>
          <p:cNvSpPr/>
          <p:nvPr/>
        </p:nvSpPr>
        <p:spPr>
          <a:xfrm>
            <a:off x="7778839" y="1028343"/>
            <a:ext cx="39666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Срећни су ти Јутутунци,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Срећан ли је Балакаха,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Кад их тако развесели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Празна речца: Јухахаха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Јован Јовановић Змај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9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093" y="528033"/>
            <a:ext cx="1160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Јован Јовановић Змај: Јутутунска народна химна и Јутутунска јухахаха</a:t>
            </a:r>
            <a:endParaRPr lang="en-US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093" y="1171978"/>
            <a:ext cx="113720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Епоха: романтизам</a:t>
            </a:r>
          </a:p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Књижевни род: лирика</a:t>
            </a:r>
          </a:p>
          <a:p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Књижевна врста: сатирична лирска песма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Предмет ове сатиричне песме: владавина кнеза Михаила Обреновића;</a:t>
            </a:r>
          </a:p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свечана похвала песма у славу неког божанства или хероја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Ово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је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пародија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супротна песма; песма испевана на неку другу песму или против ње, тј. комична, подругљива; имитација озбиљне песме.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Сатира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је књижевна врста која на подругљив и духовит начин изражава оштру осуду друштва или људских мана.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Иронија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фигура у којој се речима додаје супротан смисао од оног које оне имају. Људске глупости и пороци се представљају као виоко вредне врлине.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Јутутунци – СРБИ; Михаило Обреновић – грамзив, охол, славан, здрав, крепак.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103</TotalTime>
  <Words>1634</Words>
  <Application>Microsoft Office PowerPoint</Application>
  <PresentationFormat>Widescreen</PresentationFormat>
  <Paragraphs>149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Basis</vt:lpstr>
      <vt:lpstr>Јован јовановић змај</vt:lpstr>
      <vt:lpstr>PowerPoint Presentation</vt:lpstr>
      <vt:lpstr>Јутутунска народна химна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Јован јовановић змај</dc:title>
  <dc:creator>JokerMan HD</dc:creator>
  <cp:lastModifiedBy>JokerMan HD</cp:lastModifiedBy>
  <cp:revision>13</cp:revision>
  <dcterms:created xsi:type="dcterms:W3CDTF">2021-05-15T10:01:26Z</dcterms:created>
  <dcterms:modified xsi:type="dcterms:W3CDTF">2021-05-15T11:46:00Z</dcterms:modified>
</cp:coreProperties>
</file>