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I8z_pMkDW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535"/>
            <a:ext cx="11976072" cy="727364"/>
          </a:xfrm>
        </p:spPr>
        <p:txBody>
          <a:bodyPr>
            <a:normAutofit fontScale="90000"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Љубомир ненадовић: „Писма из италије“</a:t>
            </a:r>
            <a:endParaRPr lang="sr-Latn-R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33669"/>
            <a:ext cx="8268595" cy="1947333"/>
          </a:xfrm>
        </p:spPr>
        <p:txBody>
          <a:bodyPr>
            <a:no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Потомак  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славне  лозе  ваљевских  Ненадовића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унук  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  кнеза  Ваљевске  нахије  Алексе  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Ненадовића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једног  од  највиђенијих  Срба  који  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погубљен  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Сечи  кнезова,  и  син  првог  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Карађорђевог 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дипломате, војводе, законодавца 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писца  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Мемоара  проте  Матеје  Ненадовића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Љубомир  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Ненадовић,  књижевним  делом  и  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просветитељским  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радом  допринео  је  да  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његова чувена 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породица одржи углед и поштовање, 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као једна 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најзнаменитијих кућа, која је била „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носилац  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европских  идеја  и  зачетник  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грађанског друштва  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Србији“.    Љубомир  П.  (Протин)  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Ненадовић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Чика Љуба, како су га звали 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најмлађи поштоваоци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био је истакнути песник, путописац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академик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дипломата,  професор  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београдског лицеја </a:t>
            </a:r>
            <a:r>
              <a:rPr lang="sr-Cyrl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начелник Министарства просвете. </a:t>
            </a:r>
            <a:endParaRPr lang="sr-Latn-R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1122220"/>
            <a:ext cx="2723106" cy="3690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87391"/>
            <a:ext cx="1184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 књижевно – научне врсте, поред мемоара, спада још о путопис. Путопис полази од личног доживљаја, али се наилази  и на разне области интересовања: на историју, климу, археологију и архитектуру, на опис обичаја и начина живота људи.</a:t>
            </a:r>
          </a:p>
          <a:p>
            <a:r>
              <a:rPr lang="sr-Cyrl-RS" dirty="0" smtClean="0"/>
              <a:t>У нашој књижевности путописе су писали: Љубомир Ненадовић, </a:t>
            </a:r>
            <a:r>
              <a:rPr lang="sr-Cyrl-RS" b="1" dirty="0" smtClean="0"/>
              <a:t>Исидора Секулић </a:t>
            </a:r>
            <a:r>
              <a:rPr lang="sr-Cyrl-RS" dirty="0" smtClean="0"/>
              <a:t>(Писма из Норвешке), </a:t>
            </a:r>
            <a:r>
              <a:rPr lang="sr-Cyrl-RS" b="1" dirty="0" smtClean="0"/>
              <a:t>Јован Дучић </a:t>
            </a:r>
            <a:r>
              <a:rPr lang="sr-Cyrl-RS" dirty="0" smtClean="0"/>
              <a:t>(Писма из Грчке, Писма с Јонског мора...), </a:t>
            </a:r>
            <a:r>
              <a:rPr lang="sr-Cyrl-RS" b="1" dirty="0" smtClean="0"/>
              <a:t>Растко Петровић</a:t>
            </a:r>
            <a:r>
              <a:rPr lang="sr-Cyrl-RS" dirty="0" smtClean="0"/>
              <a:t>, </a:t>
            </a:r>
            <a:r>
              <a:rPr lang="sr-Cyrl-RS" b="1" dirty="0" smtClean="0"/>
              <a:t>Милош Црњански</a:t>
            </a:r>
            <a:r>
              <a:rPr lang="sr-Cyrl-RS" dirty="0" smtClean="0"/>
              <a:t>...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676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69" y="515389"/>
            <a:ext cx="73401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1851. Љубомир Ненадовић је посетио Италију, и то:</a:t>
            </a:r>
          </a:p>
          <a:p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Напуљ</a:t>
            </a:r>
          </a:p>
          <a:p>
            <a:pPr marL="342900" indent="-342900">
              <a:buAutoNum type="arabicPeriod"/>
            </a:pPr>
            <a:endParaRPr lang="sr-Cyrl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sr-Cyrl-R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sr-Cyrl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sr-Cyrl-R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Помпеју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endParaRPr lang="sr-Cyrl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sr-Cyrl-R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sr-Cyrl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sr-Cyrl-R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sr-Cyrl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</a:t>
            </a:r>
          </a:p>
          <a:p>
            <a:endParaRPr lang="sr-Cyrl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sr-Cyrl-R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sr-Cyrl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sr-Cyrl-R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sr-Cyrl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sr-Cyrl-R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Фиренцу</a:t>
            </a:r>
            <a:endParaRPr lang="sr-Latn-R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01" y="947190"/>
            <a:ext cx="1646536" cy="1234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56" y="2454776"/>
            <a:ext cx="1889762" cy="1417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51" y="4206241"/>
            <a:ext cx="3158004" cy="1451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01" y="4932219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8" y="865216"/>
            <a:ext cx="3496020" cy="384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77498" y="947190"/>
            <a:ext cx="2851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што га је на том путу највише заинтригирало било је познанство са црногорским владиком Петром </a:t>
            </a:r>
            <a:r>
              <a:rPr lang="sr-Latn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Петровићем Његошем. </a:t>
            </a:r>
            <a:r>
              <a:rPr lang="sr-Cyrl-R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Његош је у то време боравио у Италији, где је тражио лека од тешке болести – туберкулозе. Али, лека за њега није било – умро је млад те исте </a:t>
            </a:r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године.</a:t>
            </a:r>
            <a:endParaRPr lang="sr-Latn-R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6167" y="301320"/>
            <a:ext cx="5925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hlinkClick r:id="rId2"/>
              </a:rPr>
              <a:t>https://</a:t>
            </a:r>
            <a:r>
              <a:rPr lang="sr-Latn-RS" dirty="0" smtClean="0">
                <a:hlinkClick r:id="rId2"/>
              </a:rPr>
              <a:t>www.youtube.com/watch?v=SI8z_pMkDWg</a:t>
            </a:r>
            <a:endParaRPr lang="sr-Cyrl-RS" dirty="0" smtClean="0"/>
          </a:p>
          <a:p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171796" y="1283325"/>
            <a:ext cx="120202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је то што је Љубомира Ненадовића очарало у Његошу?</a:t>
            </a:r>
          </a:p>
          <a:p>
            <a:endParaRPr lang="sr-Cyrl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Путопис из Напуља 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открива нам Његошеву:</a:t>
            </a:r>
          </a:p>
          <a:p>
            <a:endParaRPr lang="sr-Cyrl-R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ИСТИНОЉУБИВОСТ ( однос према Црној Гори, тј. непрекидна носталгија за њом)</a:t>
            </a:r>
          </a:p>
          <a:p>
            <a:pPr marL="285750" indent="-285750">
              <a:buFontTx/>
              <a:buChar char="-"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ЉУБАВ ПРЕМА СЛОВЕНСТВУ</a:t>
            </a:r>
          </a:p>
          <a:p>
            <a:pPr marL="285750" indent="-285750">
              <a:buFontTx/>
              <a:buChar char="-"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ЉУБАВ ПРЕМА СЛОБОДИ ( или туга и патња због тога што се траје у ропству)</a:t>
            </a:r>
          </a:p>
          <a:p>
            <a:pPr marL="285750" indent="-285750">
              <a:buFontTx/>
              <a:buChar char="-"/>
            </a:pPr>
            <a:endParaRPr lang="sr-Cyrl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Путопис из </a:t>
            </a:r>
            <a:r>
              <a:rPr lang="sr-Cyrl-R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Рима 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открива нам Његоша као:</a:t>
            </a:r>
          </a:p>
          <a:p>
            <a:endParaRPr lang="sr-Cyrl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Човека велике заинтересованости за све што је древно, знаменито, што је израз створене лепоте</a:t>
            </a:r>
          </a:p>
          <a:p>
            <a:pPr marL="285750" indent="-285750">
              <a:buFontTx/>
              <a:buChar char="-"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Човека гордости и достојанства </a:t>
            </a:r>
            <a:r>
              <a:rPr lang="sr-Cyrl-R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Црногорци не љубе ланце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(</a:t>
            </a:r>
            <a:r>
              <a:rPr lang="sr-Cyrl-R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реченица коју Његош изговара у цркви Светог Петра када му показују ланце, часне вериге, и траже му да их пољуби; јер су ланци симбол ропства, а Црногорци су одувек презирали ропство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Cyrl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6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8282" y="214291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accent6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Црква Светог Петра</a:t>
            </a:r>
            <a:endParaRPr lang="en-US" sz="2800" dirty="0">
              <a:solidFill>
                <a:schemeClr val="accent6"/>
              </a:solidFill>
              <a:latin typeface="Book Antiqua" pitchFamily="18" charset="0"/>
            </a:endParaRPr>
          </a:p>
        </p:txBody>
      </p:sp>
      <p:pic>
        <p:nvPicPr>
          <p:cNvPr id="8" name="Picture 7" descr="IMG_46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1053" y="831272"/>
            <a:ext cx="4530437" cy="4148051"/>
          </a:xfrm>
          <a:prstGeom prst="rect">
            <a:avLst/>
          </a:prstGeom>
        </p:spPr>
      </p:pic>
      <p:pic>
        <p:nvPicPr>
          <p:cNvPr id="9" name="Content Placeholder 3" descr="IMG_46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58426" cy="2793524"/>
          </a:xfrm>
        </p:spPr>
      </p:pic>
      <p:pic>
        <p:nvPicPr>
          <p:cNvPr id="10" name="Content Placeholder 3" descr="IMG_46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9741" y="212809"/>
            <a:ext cx="2039996" cy="2813247"/>
          </a:xfrm>
          <a:prstGeom prst="rect">
            <a:avLst/>
          </a:prstGeom>
        </p:spPr>
      </p:pic>
      <p:pic>
        <p:nvPicPr>
          <p:cNvPr id="7" name="Content Placeholder 3" descr="IMG_46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" y="3258589"/>
            <a:ext cx="3399145" cy="32954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8996" y="5240058"/>
            <a:ext cx="7411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овој цркви се налази и скулптура Микеланђеловог </a:t>
            </a:r>
            <a:r>
              <a:rPr lang="sr-Latn-RS" dirty="0" smtClean="0"/>
              <a:t>„</a:t>
            </a:r>
            <a:r>
              <a:rPr lang="ru-RU" dirty="0" smtClean="0"/>
              <a:t>Мојсија</a:t>
            </a:r>
            <a:r>
              <a:rPr lang="sr-Latn-RS" dirty="0" smtClean="0"/>
              <a:t>“</a:t>
            </a:r>
            <a:r>
              <a:rPr lang="ru-RU" dirty="0" smtClean="0"/>
              <a:t>. Према </a:t>
            </a:r>
            <a:r>
              <a:rPr lang="ru-RU" dirty="0"/>
              <a:t>изворима из тог времена Микеланђелова статуа је била толико реалистична да ју је уметник једном приликом ударио и наредио јој да говори.</a:t>
            </a:r>
          </a:p>
        </p:txBody>
      </p:sp>
      <p:sp>
        <p:nvSpPr>
          <p:cNvPr id="3" name="Rectangle 2"/>
          <p:cNvSpPr/>
          <p:nvPr/>
        </p:nvSpPr>
        <p:spPr>
          <a:xfrm>
            <a:off x="8952806" y="831273"/>
            <a:ext cx="31505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sr-Cyrl-RS" dirty="0" smtClean="0"/>
              <a:t>делу својих путописа под насловом </a:t>
            </a:r>
            <a:r>
              <a:rPr lang="sr-Cyrl-RS" i="1" dirty="0" smtClean="0"/>
              <a:t>О Његошу</a:t>
            </a:r>
            <a:r>
              <a:rPr lang="sr-Cyrl-RS" dirty="0" smtClean="0"/>
              <a:t>, </a:t>
            </a:r>
            <a:r>
              <a:rPr lang="ru-RU" dirty="0" smtClean="0"/>
              <a:t>Љубомир Ненадовић </a:t>
            </a:r>
            <a:r>
              <a:rPr lang="ru-RU" dirty="0"/>
              <a:t>је описао сцену у којој горди, поносан и </a:t>
            </a:r>
            <a:r>
              <a:rPr lang="ru-RU" dirty="0" smtClean="0"/>
              <a:t>достојанствени </a:t>
            </a:r>
            <a:r>
              <a:rPr lang="ru-RU" dirty="0"/>
              <a:t>Његош одбија да пољуби часне вериге у цркви Светог Петра у ланцима уз </a:t>
            </a:r>
            <a:r>
              <a:rPr lang="ru-RU" dirty="0" smtClean="0"/>
              <a:t>речи: </a:t>
            </a:r>
            <a:r>
              <a:rPr lang="ru-RU" dirty="0"/>
              <a:t>“Црногрци не љубе ланце”.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0072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1" y="349135"/>
            <a:ext cx="11571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Главни ликови у овом делу су, свакако, Његош и сам писац, али се поред њих јављају и споредни јунаци: </a:t>
            </a:r>
            <a:r>
              <a:rPr lang="sr-Cyrl-RS" b="1" dirty="0" smtClean="0">
                <a:solidFill>
                  <a:schemeClr val="bg1"/>
                </a:solidFill>
              </a:rPr>
              <a:t>Вукало и Ђука</a:t>
            </a:r>
            <a:r>
              <a:rPr lang="sr-Cyrl-RS" dirty="0" smtClean="0">
                <a:solidFill>
                  <a:schemeClr val="bg1"/>
                </a:solidFill>
              </a:rPr>
              <a:t>. Када описује догађаје везане за њих, он уноси дозу хумора. Послушајмо неке одломке који говоре о њима...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2103120"/>
            <a:ext cx="1195391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ПОРУКЕ:</a:t>
            </a:r>
          </a:p>
          <a:p>
            <a:endParaRPr lang="sr-Cyrl-R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bg1"/>
                </a:solidFill>
              </a:rPr>
              <a:t>Циљ путовања није стизање на одредиште, него се смисао путовања садржи у самом путовању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     и откривање дражи у ономе са чим се ту сусрећемо.</a:t>
            </a:r>
          </a:p>
          <a:p>
            <a:endParaRPr lang="sr-Cyrl-R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bg1"/>
                </a:solidFill>
              </a:rPr>
              <a:t>Цео живот представља једну књигу, а путовање је једна од тих страница – што више путујемо, </a:t>
            </a:r>
          </a:p>
          <a:p>
            <a:r>
              <a:rPr lang="sr-Cyrl-RS" dirty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    више страница наше књиге – нашег живота ћемо прочитати.</a:t>
            </a:r>
          </a:p>
          <a:p>
            <a:endParaRPr lang="sr-Cyrl-R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bg1"/>
                </a:solidFill>
              </a:rPr>
              <a:t>На путовањима учимо о многим пределима, знаменитостима, али и о самом себи.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bg1"/>
                </a:solidFill>
              </a:rPr>
              <a:t>Треба ценити слободу и просвету, јер су слобода и просвета смисао човековог живота!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</TotalTime>
  <Words>617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 Antiqua</vt:lpstr>
      <vt:lpstr>Century Gothic</vt:lpstr>
      <vt:lpstr>Times New Roman</vt:lpstr>
      <vt:lpstr>Wingdings 3</vt:lpstr>
      <vt:lpstr>Slice</vt:lpstr>
      <vt:lpstr>Љубомир ненадовић: „Писма из италије“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Љубомир ненадовић: „Писма из италије“</dc:title>
  <dc:creator>PCuser</dc:creator>
  <cp:lastModifiedBy>PCuser</cp:lastModifiedBy>
  <cp:revision>10</cp:revision>
  <dcterms:created xsi:type="dcterms:W3CDTF">2019-11-08T21:21:36Z</dcterms:created>
  <dcterms:modified xsi:type="dcterms:W3CDTF">2019-11-08T22:47:29Z</dcterms:modified>
</cp:coreProperties>
</file>