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5.xml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5.xml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5.xml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5.xml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1385868" cy="14547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ВУК СТЕФАНОВИЋ КАРАЏИЋ</a:t>
            </a:r>
            <a:endParaRPr lang="sr-Latn-RS" dirty="0"/>
          </a:p>
        </p:txBody>
      </p:sp>
      <p:pic>
        <p:nvPicPr>
          <p:cNvPr id="4" name="Picture 3" descr="Vuk-Karadz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34" y="1463040"/>
            <a:ext cx="2818014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0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24600" y="1295400"/>
            <a:ext cx="38862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језика. Српске речи је на немачки и латински превео Копитар. То дело је штампано 1818. године, под насловом </a:t>
            </a:r>
            <a:r>
              <a:rPr lang="sr-Cyrl-CS" altLang="en-US" sz="1600" i="1">
                <a:solidFill>
                  <a:srgbClr val="663300"/>
                </a:solidFill>
              </a:rPr>
              <a:t>Српски рјечник истолкован њемачким и латинским ријечима.</a:t>
            </a:r>
            <a:endParaRPr lang="sr-Cyrl-CS" altLang="en-US" sz="1600">
              <a:solidFill>
                <a:srgbClr val="663300"/>
              </a:solidFill>
            </a:endParaRP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Године 1823. Вук је издао три књиге </a:t>
            </a:r>
            <a:r>
              <a:rPr lang="sr-Cyrl-CS" altLang="en-US" sz="1600" i="1">
                <a:solidFill>
                  <a:srgbClr val="663300"/>
                </a:solidFill>
              </a:rPr>
              <a:t>Српских народних пјесама, </a:t>
            </a:r>
            <a:r>
              <a:rPr lang="sr-Cyrl-CS" altLang="en-US" sz="1600">
                <a:solidFill>
                  <a:srgbClr val="663300"/>
                </a:solidFill>
              </a:rPr>
              <a:t>које су ускоро постале један од најјачих аргумената у расправама око језика. Показало се, наиме, да се народним језиком могу писати и уметничка дела. Вукове књиге песама одушевљено су прихваћене у европским књижевним круговима, а преводили су их или о њима писали Гете, Пушкин, Јакоб Грим и други велики књижевници тог времена.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С временом је Вук стао уносити у свој књижевни језик особине које нису</a:t>
            </a:r>
          </a:p>
        </p:txBody>
      </p:sp>
      <p:pic>
        <p:nvPicPr>
          <p:cNvPr id="16389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pismen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447800"/>
            <a:ext cx="2505075" cy="35814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vuk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1"/>
            <a:ext cx="1295400" cy="18383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3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324600" y="1295400"/>
            <a:ext cx="388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постојале у његовом матерњем говору. То су пре свега глас </a:t>
            </a:r>
            <a:r>
              <a:rPr lang="sr-Cyrl-CS" altLang="en-US" sz="1600" i="1">
                <a:solidFill>
                  <a:srgbClr val="663300"/>
                </a:solidFill>
              </a:rPr>
              <a:t>х </a:t>
            </a:r>
            <a:r>
              <a:rPr lang="sr-Cyrl-CS" altLang="en-US" sz="1600">
                <a:solidFill>
                  <a:srgbClr val="663300"/>
                </a:solidFill>
              </a:rPr>
              <a:t>(па је почео писати </a:t>
            </a:r>
            <a:r>
              <a:rPr lang="sr-Cyrl-CS" altLang="en-US" sz="1600" i="1">
                <a:solidFill>
                  <a:srgbClr val="663300"/>
                </a:solidFill>
              </a:rPr>
              <a:t>хаљина, одох, </a:t>
            </a:r>
            <a:r>
              <a:rPr lang="sr-Cyrl-CS" altLang="en-US" sz="1600">
                <a:solidFill>
                  <a:srgbClr val="663300"/>
                </a:solidFill>
              </a:rPr>
              <a:t>а не више </a:t>
            </a:r>
            <a:r>
              <a:rPr lang="sr-Cyrl-CS" altLang="en-US" sz="1600" i="1">
                <a:solidFill>
                  <a:srgbClr val="663300"/>
                </a:solidFill>
              </a:rPr>
              <a:t>аљина, одо) </a:t>
            </a:r>
            <a:r>
              <a:rPr lang="sr-Cyrl-CS" altLang="en-US" sz="1600">
                <a:solidFill>
                  <a:srgbClr val="663300"/>
                </a:solidFill>
              </a:rPr>
              <a:t>и облици као </a:t>
            </a:r>
            <a:r>
              <a:rPr lang="sr-Cyrl-CS" altLang="en-US" sz="1600" i="1">
                <a:solidFill>
                  <a:srgbClr val="663300"/>
                </a:solidFill>
              </a:rPr>
              <a:t>тјерати, дјевојка </a:t>
            </a:r>
            <a:r>
              <a:rPr lang="sr-Cyrl-CS" altLang="en-US" sz="1600">
                <a:solidFill>
                  <a:srgbClr val="663300"/>
                </a:solidFill>
              </a:rPr>
              <a:t>(уместо </a:t>
            </a:r>
            <a:r>
              <a:rPr lang="sr-Cyrl-CS" altLang="en-US" sz="1600" i="1">
                <a:solidFill>
                  <a:srgbClr val="663300"/>
                </a:solidFill>
              </a:rPr>
              <a:t>ћерати, ђееојка). </a:t>
            </a:r>
            <a:r>
              <a:rPr lang="sr-Cyrl-CS" altLang="en-US" sz="1600">
                <a:solidFill>
                  <a:srgbClr val="663300"/>
                </a:solidFill>
              </a:rPr>
              <a:t>А пишући нека своја дела екавским изговором, он је и њега унео у књижевни језик.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Вук је године 1847. објавио и превод </a:t>
            </a:r>
            <a:r>
              <a:rPr lang="sr-Cyrl-CS" altLang="en-US" sz="1600" i="1">
                <a:solidFill>
                  <a:srgbClr val="663300"/>
                </a:solidFill>
              </a:rPr>
              <a:t>Новог завјета, </a:t>
            </a:r>
            <a:r>
              <a:rPr lang="sr-Cyrl-CS" altLang="en-US" sz="1600">
                <a:solidFill>
                  <a:srgbClr val="663300"/>
                </a:solidFill>
              </a:rPr>
              <a:t>који је посведочио да је нови књижевни језик довољно богат и гибак да би могао исказати сложени и често апстрактни садржај Библије.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Године 1852. године Вук је објавио друго издање </a:t>
            </a:r>
            <a:r>
              <a:rPr lang="sr-Cyrl-CS" altLang="en-US" sz="1600" i="1">
                <a:solidFill>
                  <a:srgbClr val="663300"/>
                </a:solidFill>
              </a:rPr>
              <a:t>Српског рјечника, </a:t>
            </a:r>
            <a:r>
              <a:rPr lang="sr-Cyrl-CS" altLang="en-US" sz="1600">
                <a:solidFill>
                  <a:srgbClr val="663300"/>
                </a:solidFill>
              </a:rPr>
              <a:t>веома различито од првог.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Вуков књижевни језик и правопис озваничени су у Србији 1868. године - четири године после његове смрти.</a:t>
            </a:r>
          </a:p>
          <a:p>
            <a:pPr eaLnBrk="1" hangingPunct="1"/>
            <a:endParaRPr lang="sr-Cyrl-CS" altLang="en-US" sz="1600">
              <a:solidFill>
                <a:srgbClr val="663300"/>
              </a:solidFill>
            </a:endParaRPr>
          </a:p>
          <a:p>
            <a:pPr eaLnBrk="1" hangingPunct="1"/>
            <a:endParaRPr lang="sr-Cyrl-CS" altLang="en-US" sz="1600">
              <a:solidFill>
                <a:srgbClr val="663300"/>
              </a:solidFill>
            </a:endParaRPr>
          </a:p>
          <a:p>
            <a:pPr eaLnBrk="1" hangingPunct="1"/>
            <a:endParaRPr lang="sr-Cyrl-CS" altLang="en-US" sz="1600">
              <a:solidFill>
                <a:srgbClr val="663300"/>
              </a:solidFill>
            </a:endParaRPr>
          </a:p>
          <a:p>
            <a:pPr eaLnBrk="1" hangingPunct="1"/>
            <a:endParaRPr lang="sr-Cyrl-CS" altLang="en-US" sz="1600">
              <a:solidFill>
                <a:srgbClr val="663300"/>
              </a:solidFill>
            </a:endParaRPr>
          </a:p>
        </p:txBody>
      </p:sp>
      <p:pic>
        <p:nvPicPr>
          <p:cNvPr id="17413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esmar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508250" cy="35814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vuk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1"/>
            <a:ext cx="1295400" cy="18383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324600" y="1295401"/>
            <a:ext cx="3886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CS" altLang="en-US" sz="1600" b="1">
                <a:solidFill>
                  <a:srgbClr val="663300"/>
                </a:solidFill>
              </a:rPr>
              <a:t>Српски рјечник</a:t>
            </a:r>
            <a:endParaRPr lang="en-US" altLang="en-US" sz="1600" b="1">
              <a:solidFill>
                <a:srgbClr val="663300"/>
              </a:solidFill>
            </a:endParaRPr>
          </a:p>
          <a:p>
            <a:pPr algn="ctr" eaLnBrk="1" hangingPunct="1"/>
            <a:endParaRPr lang="sr-Cyrl-CS" altLang="en-US" sz="1600" b="1">
              <a:solidFill>
                <a:srgbClr val="663300"/>
              </a:solidFill>
            </a:endParaRP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Прво издање</a:t>
            </a:r>
            <a:r>
              <a:rPr lang="sr-Cyrl-CS" altLang="en-US" sz="1600" i="1">
                <a:solidFill>
                  <a:srgbClr val="663300"/>
                </a:solidFill>
              </a:rPr>
              <a:t> Српског рјечника </a:t>
            </a:r>
            <a:r>
              <a:rPr lang="sr-Cyrl-CS" altLang="en-US" sz="1600">
                <a:solidFill>
                  <a:srgbClr val="663300"/>
                </a:solidFill>
              </a:rPr>
              <a:t>садржи преко 26 000 речи од којих највећи део припада говору Вуковог завичаја. Вук намерно није узимао речи из књига, него само оне речи које је сам чуо у народу. Тако је тај речник веома богат изразима који се тичу сеоског живота, али је оскудан у областима градске цивилизације и апстрактних појмова. То, дакле, није речник књижевног језика, него дело које одређује народну основицу будућег књижевног језика. Тај речник је и прва књига штампана новом, Вуковом ћирилицом, коју и данас употребљавамо. Вук је тиме</a:t>
            </a:r>
          </a:p>
        </p:txBody>
      </p:sp>
      <p:pic>
        <p:nvPicPr>
          <p:cNvPr id="18437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recnik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447800"/>
            <a:ext cx="2505075" cy="38862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uk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1"/>
            <a:ext cx="1295400" cy="18383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6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324600" y="1295401"/>
            <a:ext cx="38862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Мркаљеву реформу довео до краја: увео је знакове </a:t>
            </a:r>
            <a:r>
              <a:rPr lang="sr-Cyrl-CS" altLang="en-US" sz="1600" i="1">
                <a:solidFill>
                  <a:srgbClr val="663300"/>
                </a:solidFill>
              </a:rPr>
              <a:t>љ, њ, ћ, ђ, џ;</a:t>
            </a:r>
            <a:r>
              <a:rPr lang="sr-Cyrl-CS" altLang="en-US" sz="1600">
                <a:solidFill>
                  <a:srgbClr val="663300"/>
                </a:solidFill>
              </a:rPr>
              <a:t> слово ј преузео је из латинице. Тако је створио једну од најсавршенијих азбука на свету, у којој сваком гласу одговара по једно сдово.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Вук је у </a:t>
            </a:r>
            <a:r>
              <a:rPr lang="sr-Cyrl-CS" altLang="en-US" sz="1600" i="1">
                <a:solidFill>
                  <a:srgbClr val="663300"/>
                </a:solidFill>
              </a:rPr>
              <a:t>Српском рјечнику увео </a:t>
            </a:r>
            <a:r>
              <a:rPr lang="sr-Cyrl-CS" altLang="en-US" sz="1600">
                <a:solidFill>
                  <a:srgbClr val="663300"/>
                </a:solidFill>
              </a:rPr>
              <a:t>и нов правопис, који је много лакши за учење од старог и који проистиче из основног начела његове азбуке: обележавају се они гласови који се стварно изговарају. Другим речима, Вук више не пише </a:t>
            </a:r>
            <a:r>
              <a:rPr lang="sr-Cyrl-CS" altLang="en-US" sz="1600" i="1">
                <a:solidFill>
                  <a:srgbClr val="663300"/>
                </a:solidFill>
              </a:rPr>
              <a:t>отца, отче </a:t>
            </a:r>
            <a:r>
              <a:rPr lang="sr-Cyrl-CS" altLang="en-US" sz="1600">
                <a:solidFill>
                  <a:srgbClr val="663300"/>
                </a:solidFill>
              </a:rPr>
              <a:t>и сл. (чиме се наглашава да су то облици речи </a:t>
            </a:r>
            <a:r>
              <a:rPr lang="sr-Cyrl-CS" altLang="en-US" sz="1600" i="1">
                <a:solidFill>
                  <a:srgbClr val="663300"/>
                </a:solidFill>
              </a:rPr>
              <a:t>отац), србски </a:t>
            </a:r>
            <a:r>
              <a:rPr lang="sr-Cyrl-CS" altLang="en-US" sz="1600">
                <a:solidFill>
                  <a:srgbClr val="663300"/>
                </a:solidFill>
              </a:rPr>
              <a:t>(према </a:t>
            </a:r>
            <a:r>
              <a:rPr lang="sr-Cyrl-CS" altLang="en-US" sz="1600" i="1">
                <a:solidFill>
                  <a:srgbClr val="663300"/>
                </a:solidFill>
              </a:rPr>
              <a:t>Србин) </a:t>
            </a:r>
            <a:r>
              <a:rPr lang="sr-Cyrl-CS" altLang="en-US" sz="1600">
                <a:solidFill>
                  <a:srgbClr val="663300"/>
                </a:solidFill>
              </a:rPr>
              <a:t>итд., него </a:t>
            </a:r>
            <a:r>
              <a:rPr lang="sr-Cyrl-CS" altLang="en-US" sz="1600" i="1">
                <a:solidFill>
                  <a:srgbClr val="663300"/>
                </a:solidFill>
              </a:rPr>
              <a:t>оца, оче, српски.</a:t>
            </a:r>
          </a:p>
          <a:p>
            <a:pPr eaLnBrk="1" hangingPunct="1"/>
            <a:r>
              <a:rPr lang="sr-Cyrl-CS" altLang="en-US" sz="1600" i="1">
                <a:solidFill>
                  <a:srgbClr val="663300"/>
                </a:solidFill>
              </a:rPr>
              <a:t>Рјечнику </a:t>
            </a:r>
            <a:r>
              <a:rPr lang="sr-Cyrl-CS" altLang="en-US" sz="1600">
                <a:solidFill>
                  <a:srgbClr val="663300"/>
                </a:solidFill>
              </a:rPr>
              <a:t>је Вук прикључио и кратку </a:t>
            </a:r>
            <a:r>
              <a:rPr lang="sr-Cyrl-CS" altLang="en-US" sz="1600" i="1">
                <a:solidFill>
                  <a:srgbClr val="663300"/>
                </a:solidFill>
              </a:rPr>
              <a:t>Српску граматику, </a:t>
            </a:r>
            <a:r>
              <a:rPr lang="sr-Cyrl-CS" altLang="en-US" sz="1600">
                <a:solidFill>
                  <a:srgbClr val="663300"/>
                </a:solidFill>
              </a:rPr>
              <a:t>од које почиње граматичко нормирање српског књижевног језика.</a:t>
            </a:r>
          </a:p>
        </p:txBody>
      </p:sp>
      <p:pic>
        <p:nvPicPr>
          <p:cNvPr id="19461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ciril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2895600" cy="38862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324600" y="1295400"/>
            <a:ext cx="38862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Тиме што је књижевни језик постављен на народну основу и што су азбука и правопис упрошћени према приликама у српском језику, култура је учињена доступном читавом народу, а потврђена је и посебност српске нације.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Док је у иностраном научном свету поздрављен с ласкавим оценама, </a:t>
            </a:r>
            <a:r>
              <a:rPr lang="sr-Cyrl-CS" altLang="en-US" sz="1600" i="1">
                <a:solidFill>
                  <a:srgbClr val="663300"/>
                </a:solidFill>
              </a:rPr>
              <a:t>Српски рјечник </a:t>
            </a:r>
            <a:r>
              <a:rPr lang="sr-Cyrl-CS" altLang="en-US" sz="1600">
                <a:solidFill>
                  <a:srgbClr val="663300"/>
                </a:solidFill>
              </a:rPr>
              <a:t>је у српској јавности дочекан с огорчењем и протестима - нарочито због ијекавског изговора, који је био различит од дотадашње књижевне праксе, слова </a:t>
            </a:r>
            <a:r>
              <a:rPr lang="sr-Cyrl-CS" altLang="en-US" sz="1600" i="1">
                <a:solidFill>
                  <a:srgbClr val="663300"/>
                </a:solidFill>
              </a:rPr>
              <a:t>ј, </a:t>
            </a:r>
            <a:r>
              <a:rPr lang="sr-Cyrl-CS" altLang="en-US" sz="1600">
                <a:solidFill>
                  <a:srgbClr val="663300"/>
                </a:solidFill>
              </a:rPr>
              <a:t>које је подсећало на покушаје Аустрије да Србима наметне латиницу, да их покатоличи и однароди, као и непристојних речи, за које су Вук и Копитар погрешно проценили да их</a:t>
            </a:r>
          </a:p>
        </p:txBody>
      </p:sp>
      <p:pic>
        <p:nvPicPr>
          <p:cNvPr id="20485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nz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143000"/>
            <a:ext cx="2312988" cy="36576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vuk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1"/>
            <a:ext cx="1295400" cy="18383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6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7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324600" y="1295401"/>
            <a:ext cx="38862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треба унети. А Вуков народни језик, пошто је био сиромашан појмовима из градске цивилизације, звучао је „просто".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Године 1852. излази друго издање </a:t>
            </a:r>
            <a:r>
              <a:rPr lang="sr-Cyrl-CS" altLang="en-US" sz="1600" i="1">
                <a:solidFill>
                  <a:srgbClr val="663300"/>
                </a:solidFill>
              </a:rPr>
              <a:t>Српског рјечника, </a:t>
            </a:r>
            <a:r>
              <a:rPr lang="sr-Cyrl-CS" altLang="en-US" sz="1600">
                <a:solidFill>
                  <a:srgbClr val="663300"/>
                </a:solidFill>
              </a:rPr>
              <a:t>веома различито од првог. Оно је садржавало преко        47 000 речи (многе од њих Вук је чуо у Дубровнику и Црној Гори), непристојне речи су изостављене, а изостављена је и граматика.</a:t>
            </a:r>
          </a:p>
          <a:p>
            <a:pPr eaLnBrk="1" hangingPunct="1"/>
            <a:endParaRPr lang="sr-Cyrl-CS" altLang="en-US" sz="1600">
              <a:solidFill>
                <a:srgbClr val="663300"/>
              </a:solidFill>
            </a:endParaRPr>
          </a:p>
        </p:txBody>
      </p:sp>
      <p:pic>
        <p:nvPicPr>
          <p:cNvPr id="21509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esmeb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2262188" cy="36576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bran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1149350" cy="17526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7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24600" y="1219201"/>
            <a:ext cx="3886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CS" altLang="en-US" sz="1600" b="1">
                <a:solidFill>
                  <a:srgbClr val="663300"/>
                </a:solidFill>
              </a:rPr>
              <a:t>Вукова победа</a:t>
            </a:r>
            <a:endParaRPr lang="en-US" altLang="en-US" sz="1600" b="1">
              <a:solidFill>
                <a:srgbClr val="663300"/>
              </a:solidFill>
            </a:endParaRPr>
          </a:p>
          <a:p>
            <a:pPr algn="ctr" eaLnBrk="1" hangingPunct="1"/>
            <a:endParaRPr lang="sr-Cyrl-CS" altLang="en-US" sz="1600" b="1">
              <a:solidFill>
                <a:srgbClr val="663300"/>
              </a:solidFill>
            </a:endParaRP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 Година 1847. сматра се прекретницом у прихватању Вукових идеја. Те године излази Вуков превод </a:t>
            </a:r>
            <a:r>
              <a:rPr lang="sr-Cyrl-CS" altLang="en-US" sz="1600" i="1">
                <a:solidFill>
                  <a:srgbClr val="663300"/>
                </a:solidFill>
              </a:rPr>
              <a:t>Новог завјета, </a:t>
            </a:r>
            <a:r>
              <a:rPr lang="sr-Cyrl-CS" altLang="en-US" sz="1600">
                <a:solidFill>
                  <a:srgbClr val="663300"/>
                </a:solidFill>
              </a:rPr>
              <a:t>који је посведочио да је нови књижевни језик довољно богат и гибак да би могао исказати сложени и често апстрактни садржај Библије. Исте године је млади правник и филолог Ђуро Даничић објавио расправу </a:t>
            </a:r>
            <a:r>
              <a:rPr lang="sr-Cyrl-CS" altLang="en-US" sz="1600" i="1">
                <a:solidFill>
                  <a:srgbClr val="663300"/>
                </a:solidFill>
              </a:rPr>
              <a:t>Рат за српски језик и правопис, </a:t>
            </a:r>
            <a:r>
              <a:rPr lang="sr-Cyrl-CS" altLang="en-US" sz="1600">
                <a:solidFill>
                  <a:srgbClr val="663300"/>
                </a:solidFill>
              </a:rPr>
              <a:t>у којој је с научном аргументацијом одбранио Вукову реформу, а млади песник Бранко Радичевић објавио је своје </a:t>
            </a:r>
            <a:r>
              <a:rPr lang="sr-Cyrl-CS" altLang="en-US" sz="1600" i="1">
                <a:solidFill>
                  <a:srgbClr val="663300"/>
                </a:solidFill>
              </a:rPr>
              <a:t>Песме </a:t>
            </a:r>
            <a:r>
              <a:rPr lang="sr-Cyrl-CS" altLang="en-US" sz="1600">
                <a:solidFill>
                  <a:srgbClr val="663300"/>
                </a:solidFill>
              </a:rPr>
              <a:t>на чистом народном језику. Исте године Његош штампа и свој </a:t>
            </a:r>
            <a:r>
              <a:rPr lang="sr-Cyrl-CS" altLang="en-US" sz="1600" i="1">
                <a:solidFill>
                  <a:srgbClr val="663300"/>
                </a:solidFill>
              </a:rPr>
              <a:t>Горски вијенац, </a:t>
            </a:r>
            <a:r>
              <a:rPr lang="sr-Cyrl-CS" altLang="en-US" sz="1600">
                <a:solidFill>
                  <a:srgbClr val="663300"/>
                </a:solidFill>
              </a:rPr>
              <a:t>на свом народном</a:t>
            </a:r>
            <a:endParaRPr lang="sr-Cyrl-CS" altLang="en-US" sz="1600" i="1">
              <a:solidFill>
                <a:srgbClr val="663300"/>
              </a:solidFill>
            </a:endParaRPr>
          </a:p>
        </p:txBody>
      </p:sp>
      <p:pic>
        <p:nvPicPr>
          <p:cNvPr id="22533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r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2395538" cy="37338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djura_danicic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191000"/>
            <a:ext cx="1152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24600" y="1295401"/>
            <a:ext cx="3886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говору, али с многим црквенословенским речима, и по старом правопису. Тада постаје јасно да језик „орача и пастира" може, уз оплемењивање, имати функцију књижевног језика.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Вуков књижевни језик и правопис озваничени су у Србији 1868. године - четири године после његове смрти.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За даљи развој српског књижевног језика веома је заслужан даровити и изузетно вредни Ђуро Даничић (1825-1882), који је, осим </a:t>
            </a:r>
            <a:r>
              <a:rPr lang="sr-Cyrl-CS" altLang="en-US" sz="1600" i="1">
                <a:solidFill>
                  <a:srgbClr val="663300"/>
                </a:solidFill>
              </a:rPr>
              <a:t>Мале српске граматике, </a:t>
            </a:r>
            <a:r>
              <a:rPr lang="sr-Cyrl-CS" altLang="en-US" sz="1600">
                <a:solidFill>
                  <a:srgbClr val="663300"/>
                </a:solidFill>
              </a:rPr>
              <a:t>написао и </a:t>
            </a:r>
            <a:r>
              <a:rPr lang="sr-Cyrl-CS" altLang="en-US" sz="1600" i="1">
                <a:solidFill>
                  <a:srgbClr val="663300"/>
                </a:solidFill>
              </a:rPr>
              <a:t>Српску синтаксу, Рјечник из књижевних старина српских, </a:t>
            </a:r>
            <a:r>
              <a:rPr lang="sr-Cyrl-CS" altLang="en-US" sz="1600">
                <a:solidFill>
                  <a:srgbClr val="663300"/>
                </a:solidFill>
              </a:rPr>
              <a:t>многа друга значајна дела, а превео је и </a:t>
            </a:r>
            <a:r>
              <a:rPr lang="sr-Cyrl-CS" altLang="en-US" sz="1600" i="1">
                <a:solidFill>
                  <a:srgbClr val="663300"/>
                </a:solidFill>
              </a:rPr>
              <a:t>Стари завјет.</a:t>
            </a:r>
          </a:p>
        </p:txBody>
      </p:sp>
      <p:pic>
        <p:nvPicPr>
          <p:cNvPr id="23557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g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143000"/>
            <a:ext cx="2441575" cy="42672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njeg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276350" cy="18288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24600" y="1295401"/>
            <a:ext cx="38862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CS" altLang="en-US" sz="1600" b="1">
                <a:solidFill>
                  <a:srgbClr val="663300"/>
                </a:solidFill>
              </a:rPr>
              <a:t>Вуково порекло</a:t>
            </a:r>
            <a:endParaRPr lang="en-US" altLang="en-US" sz="1600" b="1">
              <a:solidFill>
                <a:srgbClr val="663300"/>
              </a:solidFill>
            </a:endParaRPr>
          </a:p>
          <a:p>
            <a:pPr eaLnBrk="1" hangingPunct="1"/>
            <a:endParaRPr lang="en-US" altLang="en-US" sz="1600">
              <a:solidFill>
                <a:srgbClr val="663300"/>
              </a:solidFill>
            </a:endParaRP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Караџићи су пореклом из црногорског племена Васојевића, са Лијеве Ријеке. Пред навалом Турака, крајем </a:t>
            </a:r>
            <a:r>
              <a:rPr lang="en-US" altLang="en-US" sz="1600">
                <a:solidFill>
                  <a:srgbClr val="663300"/>
                </a:solidFill>
              </a:rPr>
              <a:t>XVII </a:t>
            </a:r>
            <a:r>
              <a:rPr lang="sr-Cyrl-CS" altLang="en-US" sz="1600">
                <a:solidFill>
                  <a:srgbClr val="663300"/>
                </a:solidFill>
              </a:rPr>
              <a:t>или</a:t>
            </a:r>
            <a:r>
              <a:rPr lang="en-US" altLang="en-US" sz="1600">
                <a:solidFill>
                  <a:srgbClr val="663300"/>
                </a:solidFill>
              </a:rPr>
              <a:t> </a:t>
            </a:r>
            <a:r>
              <a:rPr lang="sr-Cyrl-CS" altLang="en-US" sz="1600">
                <a:solidFill>
                  <a:srgbClr val="663300"/>
                </a:solidFill>
              </a:rPr>
              <a:t>почетком </a:t>
            </a:r>
            <a:r>
              <a:rPr lang="en-US" altLang="en-US" sz="1600">
                <a:solidFill>
                  <a:srgbClr val="663300"/>
                </a:solidFill>
              </a:rPr>
              <a:t>XVIII</a:t>
            </a:r>
            <a:r>
              <a:rPr lang="sr-Cyrl-CS" altLang="en-US" sz="1600">
                <a:solidFill>
                  <a:srgbClr val="663300"/>
                </a:solidFill>
              </a:rPr>
              <a:t> века, они су напустили Лијеву Ријеку и сишли у Зету, а одатле се, после 12 година, одселили у Никшић.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У Никшићу се Караџићи спријатеље, па и окуме са виђеном и богатом породицом Џидића, која им понуди да</a:t>
            </a:r>
            <a:r>
              <a:rPr lang="en-US" altLang="en-US" sz="1600">
                <a:solidFill>
                  <a:srgbClr val="663300"/>
                </a:solidFill>
              </a:rPr>
              <a:t>.</a:t>
            </a:r>
            <a:r>
              <a:rPr lang="sr-Cyrl-CS" altLang="en-US" sz="1600">
                <a:solidFill>
                  <a:srgbClr val="663300"/>
                </a:solidFill>
              </a:rPr>
              <a:t> населе њихов читлук Петницу, село у Дробњаку, пусто и ненасељено, са мало обрадиве земље, али богато шумом и водом. Тако су, у првој половини </a:t>
            </a:r>
            <a:r>
              <a:rPr lang="en-US" altLang="en-US" sz="1600">
                <a:solidFill>
                  <a:srgbClr val="663300"/>
                </a:solidFill>
              </a:rPr>
              <a:t>XVIII</a:t>
            </a:r>
            <a:r>
              <a:rPr lang="sr-Cyrl-CS" altLang="en-US" sz="1600">
                <a:solidFill>
                  <a:srgbClr val="663300"/>
                </a:solidFill>
              </a:rPr>
              <a:t> века, браћа Ристан, Митар и Боро Караџић обновили село Петницу. Од браће Ристана и Митра воде порекло сви Караџићи у</a:t>
            </a:r>
          </a:p>
        </p:txBody>
      </p:sp>
      <p:pic>
        <p:nvPicPr>
          <p:cNvPr id="8196" name="Picture 4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Vasojevic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447800"/>
            <a:ext cx="2263775" cy="24384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robnjac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667000" cy="200025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6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24600" y="1295401"/>
            <a:ext cx="3886200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r-Cyrl-CS" altLang="en-US" sz="1600">
                <a:solidFill>
                  <a:srgbClr val="663300"/>
                </a:solidFill>
              </a:rPr>
              <a:t>Дробњаку, Подрињу и другим местима.</a:t>
            </a:r>
            <a:r>
              <a:rPr lang="sr-Cyrl-CS" altLang="en-US" sz="1800"/>
              <a:t> </a:t>
            </a:r>
            <a:r>
              <a:rPr lang="sr-Cyrl-CS" altLang="en-US" sz="1600">
                <a:solidFill>
                  <a:srgbClr val="663300"/>
                </a:solidFill>
              </a:rPr>
              <a:t>Када је наступила глад, многе породице напустиле су Дробњаке и отишле у ,,Ужичку наију</a:t>
            </a:r>
            <a:r>
              <a:rPr lang="en-US" altLang="en-US" sz="1600">
                <a:solidFill>
                  <a:srgbClr val="663300"/>
                </a:solidFill>
              </a:rPr>
              <a:t>”</a:t>
            </a:r>
            <a:r>
              <a:rPr lang="sr-Cyrl-CS" altLang="en-US" sz="1600">
                <a:solidFill>
                  <a:srgbClr val="663300"/>
                </a:solidFill>
              </a:rPr>
              <a:t>. Вероватно се тада и Јоксим Бандула, са другим херцеговачким породицама, настанио у Тршићу, селу поред Лознице. Поред речице Жеравије подигао ја своју плетару и у њој сина Стефана оженио Јегдом, кћерком Сима Зрнића, родом из Озринића. </a:t>
            </a:r>
          </a:p>
        </p:txBody>
      </p:sp>
      <p:pic>
        <p:nvPicPr>
          <p:cNvPr id="9220" name="Picture 4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F1000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1"/>
            <a:ext cx="2743200" cy="184467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1000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1"/>
            <a:ext cx="2724150" cy="181927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24600" y="1295400"/>
            <a:ext cx="38862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CS" altLang="en-US" sz="1600" b="1">
                <a:solidFill>
                  <a:srgbClr val="663300"/>
                </a:solidFill>
              </a:rPr>
              <a:t>Вуково детињство</a:t>
            </a:r>
            <a:endParaRPr lang="en-US" altLang="en-US" sz="1600" b="1">
              <a:solidFill>
                <a:srgbClr val="663300"/>
              </a:solidFill>
            </a:endParaRPr>
          </a:p>
          <a:p>
            <a:pPr eaLnBrk="1" hangingPunct="1"/>
            <a:endParaRPr lang="en-US" altLang="en-US" sz="1600" b="1">
              <a:solidFill>
                <a:srgbClr val="663300"/>
              </a:solidFill>
            </a:endParaRP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У мрачној, увек задимљеној и влажној кући-плетари, рођен је Вук Караџић, на Митровдан 26. октобра по старом календару (</a:t>
            </a:r>
            <a:r>
              <a:rPr lang="en-US" altLang="en-US" sz="1600">
                <a:solidFill>
                  <a:srgbClr val="663300"/>
                </a:solidFill>
              </a:rPr>
              <a:t>8</a:t>
            </a:r>
            <a:r>
              <a:rPr lang="sr-Cyrl-CS" altLang="en-US" sz="1600">
                <a:solidFill>
                  <a:srgbClr val="663300"/>
                </a:solidFill>
              </a:rPr>
              <a:t>. новембра по новом) 1787. године, као шесто мушко дете. Мајка му није наденула име Митар, по дану у који се родио, нити Јоксим, по деди, него Вук – да га се вештице плаше.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Вук је споро растао, увек је био болешљив и жгољав, али се за разлику од остале деце одржао. Осам година, као и остала деца у селу, провео је – лети у шуми и на пашњацима чувајући овце и козе, а зими крај огњишта слушајући старије како народне песме казују и уз гусле</a:t>
            </a:r>
          </a:p>
        </p:txBody>
      </p:sp>
      <p:pic>
        <p:nvPicPr>
          <p:cNvPr id="10244" name="Picture 4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1000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724150" cy="18303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F1000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724150" cy="18303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0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324600" y="1295400"/>
            <a:ext cx="3886200" cy="35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певају. Волео је Вук да слуша о својим прецима, дедовој браћи од стрица и њиховим синовима – познатим дробњачким војводама. 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Јунаштво се неговало у Караџићима, а поштење чувало као највећа светиња. У таквој средини одрастао је и Вук, васпитаван на традицијама донетим из племена. Из те средине понеће у живот и свет љубав према народној песми и другим умотворинама, упорност воље и духа, смелу оштроумност и караџићевску покретљивост.</a:t>
            </a:r>
            <a:r>
              <a:rPr lang="sr-Cyrl-CS" altLang="en-US" sz="1800"/>
              <a:t> </a:t>
            </a:r>
            <a:endParaRPr lang="sr-Cyrl-CS" altLang="en-US" sz="1600">
              <a:solidFill>
                <a:srgbClr val="663300"/>
              </a:solidFill>
            </a:endParaRPr>
          </a:p>
        </p:txBody>
      </p:sp>
      <p:pic>
        <p:nvPicPr>
          <p:cNvPr id="11268" name="Picture 4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1000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038600"/>
            <a:ext cx="2843213" cy="191135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vojvoda_novica_cerov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1"/>
            <a:ext cx="1714500" cy="22574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3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324600" y="1295401"/>
            <a:ext cx="38862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CS" altLang="en-US" sz="1600" b="1">
                <a:solidFill>
                  <a:srgbClr val="663300"/>
                </a:solidFill>
              </a:rPr>
              <a:t>Вуково школовање</a:t>
            </a:r>
            <a:endParaRPr lang="en-US" altLang="en-US" sz="1600" b="1">
              <a:solidFill>
                <a:srgbClr val="663300"/>
              </a:solidFill>
            </a:endParaRPr>
          </a:p>
          <a:p>
            <a:pPr algn="ctr" eaLnBrk="1" hangingPunct="1"/>
            <a:endParaRPr lang="sr-Cyrl-CS" altLang="en-US" sz="1600" b="1">
              <a:solidFill>
                <a:srgbClr val="663300"/>
              </a:solidFill>
            </a:endParaRP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Вука је у прву писменост упутио његов рођак Јефто Савић – Чотрић. Упознао га је са словима и подучавао у читању. Пошто је Вук био мали и жгољав, није био за тешке сеоске послове, те га је отац уписао у приватну школу коју је у Лозници отворио неки Гргур Гргуровић из Тршића. 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Када је школа, због куге, затворена, Вук се вратио у Тршић. Након само три месеца, отац га шаље у манастир Троношу, код архимандрита Стефана Јовановића, да ту доврши своје школовање. Пошто су ђаци у манастиру углавном чували манастирску стоку, отац Вука и одатле враћа кући.</a:t>
            </a:r>
          </a:p>
        </p:txBody>
      </p:sp>
      <p:pic>
        <p:nvPicPr>
          <p:cNvPr id="12292" name="Picture 4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tronosa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524000"/>
            <a:ext cx="2574925" cy="19319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tronosa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1"/>
            <a:ext cx="2590800" cy="1941513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5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324600" y="1295401"/>
            <a:ext cx="38862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Вук ће још два пута безуспешно покушати да заврши школу: У Сремским Карловцима то није успео, јер га због година нису примили у више разреде, или што није имао доказе да је завршио претходне разреде, а Велику школу у Београду морао је напустити због болести колена леве ноге.</a:t>
            </a:r>
          </a:p>
          <a:p>
            <a:pPr eaLnBrk="1" hangingPunct="1"/>
            <a:endParaRPr lang="sr-Cyrl-CS" altLang="en-US" sz="1600">
              <a:solidFill>
                <a:srgbClr val="663300"/>
              </a:solidFill>
            </a:endParaRPr>
          </a:p>
        </p:txBody>
      </p:sp>
      <p:pic>
        <p:nvPicPr>
          <p:cNvPr id="13316" name="Picture 4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skarlovci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590800" cy="200818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skarlovci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0"/>
            <a:ext cx="1752600" cy="123983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skarlovc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1752600" cy="13843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1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324600" y="1295401"/>
            <a:ext cx="38862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CS" altLang="en-US" sz="1600" b="1">
                <a:solidFill>
                  <a:srgbClr val="663300"/>
                </a:solidFill>
              </a:rPr>
              <a:t>Вуков рад</a:t>
            </a:r>
            <a:endParaRPr lang="en-US" altLang="en-US" sz="1600" b="1">
              <a:solidFill>
                <a:srgbClr val="663300"/>
              </a:solidFill>
            </a:endParaRPr>
          </a:p>
          <a:p>
            <a:pPr algn="ctr" eaLnBrk="1" hangingPunct="1"/>
            <a:endParaRPr lang="sr-Cyrl-CS" altLang="en-US" sz="1600" b="1">
              <a:solidFill>
                <a:srgbClr val="663300"/>
              </a:solidFill>
            </a:endParaRP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После пропасти Првог српског устанка Вук је, као и многи други устаници, прешао у Аустрију. Тамо пише књижицу о његовој пропасти, која доспева у руке Словенца Јернеја Копитара, чиновника бечке Дворске библиотеке и цензора словенских књига у Аустрији. Копитар је био ватрени поборник народног језика у књижевности и, понесен духом немачког романтизма, веома заинтересован за народне умотворине. Он одмах уочава Вуков изузетни дар и наговара га да се прихвати списатељског посла. Тако Вук и Копитар успостављају сарадњу</a:t>
            </a:r>
          </a:p>
        </p:txBody>
      </p:sp>
      <p:pic>
        <p:nvPicPr>
          <p:cNvPr id="14341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visnj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1"/>
            <a:ext cx="1428750" cy="19145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ajduk velj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1608138" cy="2133600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Karadjord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1"/>
            <a:ext cx="1646238" cy="213042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5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3" descr="Pozadin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868362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324600" y="1295400"/>
            <a:ext cx="38862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pattFill prst="plaid">
                  <a:fgClr>
                    <a:srgbClr val="FF00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и пријатељство, који су трајали до Копитареве смрти (1844).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Вук је већ 1814. године објавио две књижице, које су обележиле два главна правца његовог рада: </a:t>
            </a:r>
            <a:r>
              <a:rPr lang="sr-Cyrl-CS" altLang="en-US" sz="1600" i="1">
                <a:solidFill>
                  <a:srgbClr val="663300"/>
                </a:solidFill>
              </a:rPr>
              <a:t>Малу простонародну славено-сербску пјеснарицу, </a:t>
            </a:r>
            <a:r>
              <a:rPr lang="sr-Cyrl-CS" altLang="en-US" sz="1600">
                <a:solidFill>
                  <a:srgbClr val="663300"/>
                </a:solidFill>
              </a:rPr>
              <a:t>прву штампану збирку српских народних песама, и </a:t>
            </a:r>
            <a:r>
              <a:rPr lang="sr-Cyrl-CS" altLang="en-US" sz="1600" i="1">
                <a:solidFill>
                  <a:srgbClr val="663300"/>
                </a:solidFill>
              </a:rPr>
              <a:t> Писменицу сербскога језика по говору простога народа писану, </a:t>
            </a:r>
            <a:r>
              <a:rPr lang="sr-Cyrl-CS" altLang="en-US" sz="1600">
                <a:solidFill>
                  <a:srgbClr val="663300"/>
                </a:solidFill>
              </a:rPr>
              <a:t>прву граматику српског језика чији је писац био Србин. </a:t>
            </a:r>
            <a:r>
              <a:rPr lang="sr-Cyrl-CS" altLang="en-US" sz="1600" i="1">
                <a:solidFill>
                  <a:srgbClr val="663300"/>
                </a:solidFill>
              </a:rPr>
              <a:t>Писменицу </a:t>
            </a:r>
            <a:r>
              <a:rPr lang="sr-Cyrl-CS" altLang="en-US" sz="1600">
                <a:solidFill>
                  <a:srgbClr val="663300"/>
                </a:solidFill>
              </a:rPr>
              <a:t>је</a:t>
            </a:r>
            <a:r>
              <a:rPr lang="sr-Cyrl-CS" altLang="en-US" sz="1600" i="1">
                <a:solidFill>
                  <a:srgbClr val="663300"/>
                </a:solidFill>
              </a:rPr>
              <a:t> </a:t>
            </a:r>
            <a:r>
              <a:rPr lang="sr-Cyrl-CS" altLang="en-US" sz="1600">
                <a:solidFill>
                  <a:srgbClr val="663300"/>
                </a:solidFill>
              </a:rPr>
              <a:t>штампао Мркаљевом азбуком, али језик у њој садржи доста рускословенских елемената.</a:t>
            </a:r>
          </a:p>
          <a:p>
            <a:pPr eaLnBrk="1" hangingPunct="1"/>
            <a:r>
              <a:rPr lang="sr-Cyrl-CS" altLang="en-US" sz="1600">
                <a:solidFill>
                  <a:srgbClr val="663300"/>
                </a:solidFill>
              </a:rPr>
              <a:t>На Копитарев подстицај, Вук је убрзо почео скупљати грађу за речник српског језика. При том се првенствено ослањао на своје знање</a:t>
            </a:r>
          </a:p>
        </p:txBody>
      </p:sp>
      <p:pic>
        <p:nvPicPr>
          <p:cNvPr id="15365" name="Picture 5" descr="pocet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762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desno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levo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60198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Vuk-Karadzic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1"/>
            <a:ext cx="28575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4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1612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Slice</vt:lpstr>
      <vt:lpstr>ВУК СТЕФАНОВИЋ КАРАЏИЋ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ВУК СТЕФАНОВИЋ КАРАЏИЋ</dc:title>
  <dc:creator>PCuser</dc:creator>
  <cp:lastModifiedBy>PCuser</cp:lastModifiedBy>
  <cp:revision>1</cp:revision>
  <dcterms:created xsi:type="dcterms:W3CDTF">2019-10-05T17:13:44Z</dcterms:created>
  <dcterms:modified xsi:type="dcterms:W3CDTF">2019-10-05T17:17:14Z</dcterms:modified>
</cp:coreProperties>
</file>