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639F6-A213-436F-A733-DFBA00F4B4E1}" type="doc">
      <dgm:prSet loTypeId="urn:microsoft.com/office/officeart/2005/8/layout/venn3" loCatId="relationship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A62C66-8898-40C6-9C0C-B348EE1AA414}">
      <dgm:prSet phldrT="[Text]" custT="1"/>
      <dgm:spPr/>
      <dgm:t>
        <a:bodyPr/>
        <a:lstStyle/>
        <a:p>
          <a:r>
            <a:rPr lang="sr-Cyrl-RS" sz="1800" b="1" dirty="0" smtClean="0">
              <a:solidFill>
                <a:schemeClr val="tx1">
                  <a:lumMod val="75000"/>
                </a:schemeClr>
              </a:solidFill>
            </a:rPr>
            <a:t>ИМЕНИЧКЕ</a:t>
          </a:r>
          <a:endParaRPr lang="en-US" sz="1800" b="1" dirty="0">
            <a:solidFill>
              <a:schemeClr val="tx1">
                <a:lumMod val="75000"/>
              </a:schemeClr>
            </a:solidFill>
          </a:endParaRPr>
        </a:p>
      </dgm:t>
    </dgm:pt>
    <dgm:pt modelId="{BAEB11EB-8B8F-48F9-938A-42C12AF23637}" type="parTrans" cxnId="{0DEBA959-4813-4B4E-BEC0-A909DAFFC08C}">
      <dgm:prSet/>
      <dgm:spPr/>
      <dgm:t>
        <a:bodyPr/>
        <a:lstStyle/>
        <a:p>
          <a:endParaRPr lang="en-US"/>
        </a:p>
      </dgm:t>
    </dgm:pt>
    <dgm:pt modelId="{0EBBBFE4-6AE7-41B6-BDDA-087D5D84CE87}" type="sibTrans" cxnId="{0DEBA959-4813-4B4E-BEC0-A909DAFFC08C}">
      <dgm:prSet/>
      <dgm:spPr/>
      <dgm:t>
        <a:bodyPr/>
        <a:lstStyle/>
        <a:p>
          <a:endParaRPr lang="en-US"/>
        </a:p>
      </dgm:t>
    </dgm:pt>
    <dgm:pt modelId="{CAC892BA-5596-4D4E-AD39-FA3D04E9DB12}">
      <dgm:prSet phldrT="[Text]" custT="1"/>
      <dgm:spPr/>
      <dgm:t>
        <a:bodyPr/>
        <a:lstStyle/>
        <a:p>
          <a:r>
            <a:rPr lang="sr-Cyrl-RS" sz="1800" b="1" dirty="0" smtClean="0"/>
            <a:t>ПРИДЕВСКЕ</a:t>
          </a:r>
          <a:endParaRPr lang="en-US" sz="1800" b="1" dirty="0"/>
        </a:p>
      </dgm:t>
    </dgm:pt>
    <dgm:pt modelId="{09B5674F-3BA7-4F91-BFAC-70BF5D5006FC}" type="parTrans" cxnId="{3F51BDC3-3C0E-45E1-ACB5-8B25B5D37B41}">
      <dgm:prSet/>
      <dgm:spPr/>
      <dgm:t>
        <a:bodyPr/>
        <a:lstStyle/>
        <a:p>
          <a:endParaRPr lang="en-US"/>
        </a:p>
      </dgm:t>
    </dgm:pt>
    <dgm:pt modelId="{B1803DDA-327F-4CE6-B312-EA4CA02D0B5F}" type="sibTrans" cxnId="{3F51BDC3-3C0E-45E1-ACB5-8B25B5D37B41}">
      <dgm:prSet/>
      <dgm:spPr/>
      <dgm:t>
        <a:bodyPr/>
        <a:lstStyle/>
        <a:p>
          <a:endParaRPr lang="en-US"/>
        </a:p>
      </dgm:t>
    </dgm:pt>
    <dgm:pt modelId="{50B38FA5-5A53-433E-B39D-2990829750FA}">
      <dgm:prSet/>
      <dgm:spPr/>
      <dgm:t>
        <a:bodyPr/>
        <a:lstStyle/>
        <a:p>
          <a:r>
            <a:rPr lang="sr-Cyrl-RS" b="1" dirty="0" smtClean="0"/>
            <a:t>ПРИЛОШКЕ</a:t>
          </a:r>
        </a:p>
      </dgm:t>
    </dgm:pt>
    <dgm:pt modelId="{7371C2DD-29B5-48EC-82C6-A8074D3AA382}" type="parTrans" cxnId="{56D6102A-B026-4056-B80C-E0E1AB85E8A2}">
      <dgm:prSet/>
      <dgm:spPr/>
      <dgm:t>
        <a:bodyPr/>
        <a:lstStyle/>
        <a:p>
          <a:endParaRPr lang="en-US"/>
        </a:p>
      </dgm:t>
    </dgm:pt>
    <dgm:pt modelId="{C5C05FBA-52B9-4034-9CB6-8BCC437251F8}" type="sibTrans" cxnId="{56D6102A-B026-4056-B80C-E0E1AB85E8A2}">
      <dgm:prSet/>
      <dgm:spPr/>
      <dgm:t>
        <a:bodyPr/>
        <a:lstStyle/>
        <a:p>
          <a:endParaRPr lang="en-US"/>
        </a:p>
      </dgm:t>
    </dgm:pt>
    <dgm:pt modelId="{98BC8ED8-A06E-4C06-B7DB-195B8400D781}">
      <dgm:prSet/>
      <dgm:spPr/>
      <dgm:t>
        <a:bodyPr/>
        <a:lstStyle/>
        <a:p>
          <a:r>
            <a:rPr lang="sr-Cyrl-RS" b="1" dirty="0" smtClean="0"/>
            <a:t>ГЛАГОЛСКЕ</a:t>
          </a:r>
        </a:p>
      </dgm:t>
    </dgm:pt>
    <dgm:pt modelId="{08C7CCDA-C5AB-41CB-BFCD-259167811CB6}" type="parTrans" cxnId="{A818C974-1FF7-46DB-9550-D6F6925FAF0D}">
      <dgm:prSet/>
      <dgm:spPr/>
      <dgm:t>
        <a:bodyPr/>
        <a:lstStyle/>
        <a:p>
          <a:endParaRPr lang="en-US"/>
        </a:p>
      </dgm:t>
    </dgm:pt>
    <dgm:pt modelId="{27EE34AB-7D71-4CEB-B437-4F2A5B0C80F6}" type="sibTrans" cxnId="{A818C974-1FF7-46DB-9550-D6F6925FAF0D}">
      <dgm:prSet/>
      <dgm:spPr/>
      <dgm:t>
        <a:bodyPr/>
        <a:lstStyle/>
        <a:p>
          <a:endParaRPr lang="en-US"/>
        </a:p>
      </dgm:t>
    </dgm:pt>
    <dgm:pt modelId="{A2A42CE1-D4C7-4EDD-8156-A8E5C10092AD}" type="pres">
      <dgm:prSet presAssocID="{144639F6-A213-436F-A733-DFBA00F4B4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E8C86-6610-471C-B836-1DBD9B8EE943}" type="pres">
      <dgm:prSet presAssocID="{7AA62C66-8898-40C6-9C0C-B348EE1AA414}" presName="Name5" presStyleLbl="vennNode1" presStyleIdx="0" presStyleCnt="4" custLinFactNeighborX="-16673" custLinFactNeighborY="-36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B3FCA-C3F0-479A-8386-5829F57E8698}" type="pres">
      <dgm:prSet presAssocID="{0EBBBFE4-6AE7-41B6-BDDA-087D5D84CE87}" presName="space" presStyleCnt="0"/>
      <dgm:spPr/>
    </dgm:pt>
    <dgm:pt modelId="{A34ECB4C-84FB-4471-A75A-2114D1D7E956}" type="pres">
      <dgm:prSet presAssocID="{CAC892BA-5596-4D4E-AD39-FA3D04E9DB12}" presName="Name5" presStyleLbl="vennNode1" presStyleIdx="1" presStyleCnt="4" custLinFactNeighborX="-21566" custLinFactNeighborY="-3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7042E-D59A-436A-91A9-F67DAD5C4815}" type="pres">
      <dgm:prSet presAssocID="{B1803DDA-327F-4CE6-B312-EA4CA02D0B5F}" presName="space" presStyleCnt="0"/>
      <dgm:spPr/>
    </dgm:pt>
    <dgm:pt modelId="{67A30D07-6C8B-4978-B381-7C3A111028C3}" type="pres">
      <dgm:prSet presAssocID="{50B38FA5-5A53-433E-B39D-2990829750FA}" presName="Name5" presStyleLbl="vennNode1" presStyleIdx="2" presStyleCnt="4" custLinFactNeighborX="5391" custLinFactNeighborY="-3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4CAE4-D412-4969-8734-492BA7A2840A}" type="pres">
      <dgm:prSet presAssocID="{C5C05FBA-52B9-4034-9CB6-8BCC437251F8}" presName="space" presStyleCnt="0"/>
      <dgm:spPr/>
    </dgm:pt>
    <dgm:pt modelId="{761D08E1-0792-4945-AEA5-FC1B7BDC6A45}" type="pres">
      <dgm:prSet presAssocID="{98BC8ED8-A06E-4C06-B7DB-195B8400D781}" presName="Name5" presStyleLbl="vennNode1" presStyleIdx="3" presStyleCnt="4" custLinFactNeighborX="16174" custLinFactNeighborY="-3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A67179-0E7F-42DF-B585-3CECB1B33929}" type="presOf" srcId="{50B38FA5-5A53-433E-B39D-2990829750FA}" destId="{67A30D07-6C8B-4978-B381-7C3A111028C3}" srcOrd="0" destOrd="0" presId="urn:microsoft.com/office/officeart/2005/8/layout/venn3"/>
    <dgm:cxn modelId="{56D6102A-B026-4056-B80C-E0E1AB85E8A2}" srcId="{144639F6-A213-436F-A733-DFBA00F4B4E1}" destId="{50B38FA5-5A53-433E-B39D-2990829750FA}" srcOrd="2" destOrd="0" parTransId="{7371C2DD-29B5-48EC-82C6-A8074D3AA382}" sibTransId="{C5C05FBA-52B9-4034-9CB6-8BCC437251F8}"/>
    <dgm:cxn modelId="{5F364908-D133-40E1-B615-F7BA36F1FF91}" type="presOf" srcId="{144639F6-A213-436F-A733-DFBA00F4B4E1}" destId="{A2A42CE1-D4C7-4EDD-8156-A8E5C10092AD}" srcOrd="0" destOrd="0" presId="urn:microsoft.com/office/officeart/2005/8/layout/venn3"/>
    <dgm:cxn modelId="{A66DD627-73FF-407D-B3CB-B5B0D8115514}" type="presOf" srcId="{98BC8ED8-A06E-4C06-B7DB-195B8400D781}" destId="{761D08E1-0792-4945-AEA5-FC1B7BDC6A45}" srcOrd="0" destOrd="0" presId="urn:microsoft.com/office/officeart/2005/8/layout/venn3"/>
    <dgm:cxn modelId="{6E2B289D-7E56-4A64-8FAD-045DCB51BA3B}" type="presOf" srcId="{CAC892BA-5596-4D4E-AD39-FA3D04E9DB12}" destId="{A34ECB4C-84FB-4471-A75A-2114D1D7E956}" srcOrd="0" destOrd="0" presId="urn:microsoft.com/office/officeart/2005/8/layout/venn3"/>
    <dgm:cxn modelId="{A818C974-1FF7-46DB-9550-D6F6925FAF0D}" srcId="{144639F6-A213-436F-A733-DFBA00F4B4E1}" destId="{98BC8ED8-A06E-4C06-B7DB-195B8400D781}" srcOrd="3" destOrd="0" parTransId="{08C7CCDA-C5AB-41CB-BFCD-259167811CB6}" sibTransId="{27EE34AB-7D71-4CEB-B437-4F2A5B0C80F6}"/>
    <dgm:cxn modelId="{41F4895E-FAA5-4CA1-BDB0-F1C2DF6E5E1F}" type="presOf" srcId="{7AA62C66-8898-40C6-9C0C-B348EE1AA414}" destId="{EBCE8C86-6610-471C-B836-1DBD9B8EE943}" srcOrd="0" destOrd="0" presId="urn:microsoft.com/office/officeart/2005/8/layout/venn3"/>
    <dgm:cxn modelId="{3F51BDC3-3C0E-45E1-ACB5-8B25B5D37B41}" srcId="{144639F6-A213-436F-A733-DFBA00F4B4E1}" destId="{CAC892BA-5596-4D4E-AD39-FA3D04E9DB12}" srcOrd="1" destOrd="0" parTransId="{09B5674F-3BA7-4F91-BFAC-70BF5D5006FC}" sibTransId="{B1803DDA-327F-4CE6-B312-EA4CA02D0B5F}"/>
    <dgm:cxn modelId="{0DEBA959-4813-4B4E-BEC0-A909DAFFC08C}" srcId="{144639F6-A213-436F-A733-DFBA00F4B4E1}" destId="{7AA62C66-8898-40C6-9C0C-B348EE1AA414}" srcOrd="0" destOrd="0" parTransId="{BAEB11EB-8B8F-48F9-938A-42C12AF23637}" sibTransId="{0EBBBFE4-6AE7-41B6-BDDA-087D5D84CE87}"/>
    <dgm:cxn modelId="{7061E4E1-C006-4BA0-814F-A405D6D20D85}" type="presParOf" srcId="{A2A42CE1-D4C7-4EDD-8156-A8E5C10092AD}" destId="{EBCE8C86-6610-471C-B836-1DBD9B8EE943}" srcOrd="0" destOrd="0" presId="urn:microsoft.com/office/officeart/2005/8/layout/venn3"/>
    <dgm:cxn modelId="{1B8C83CD-107B-4BBF-9497-9D023DB37E2E}" type="presParOf" srcId="{A2A42CE1-D4C7-4EDD-8156-A8E5C10092AD}" destId="{3CFB3FCA-C3F0-479A-8386-5829F57E8698}" srcOrd="1" destOrd="0" presId="urn:microsoft.com/office/officeart/2005/8/layout/venn3"/>
    <dgm:cxn modelId="{7EF3E8D3-452E-4312-9616-BB9BC61293CE}" type="presParOf" srcId="{A2A42CE1-D4C7-4EDD-8156-A8E5C10092AD}" destId="{A34ECB4C-84FB-4471-A75A-2114D1D7E956}" srcOrd="2" destOrd="0" presId="urn:microsoft.com/office/officeart/2005/8/layout/venn3"/>
    <dgm:cxn modelId="{19BCE886-6ACF-49A7-A56E-A38804CE7DFF}" type="presParOf" srcId="{A2A42CE1-D4C7-4EDD-8156-A8E5C10092AD}" destId="{F1E7042E-D59A-436A-91A9-F67DAD5C4815}" srcOrd="3" destOrd="0" presId="urn:microsoft.com/office/officeart/2005/8/layout/venn3"/>
    <dgm:cxn modelId="{54EEBAE3-4C17-4738-B401-C6A262D15571}" type="presParOf" srcId="{A2A42CE1-D4C7-4EDD-8156-A8E5C10092AD}" destId="{67A30D07-6C8B-4978-B381-7C3A111028C3}" srcOrd="4" destOrd="0" presId="urn:microsoft.com/office/officeart/2005/8/layout/venn3"/>
    <dgm:cxn modelId="{0A6A8D39-7F3C-4756-AD5B-E79471CEF3BA}" type="presParOf" srcId="{A2A42CE1-D4C7-4EDD-8156-A8E5C10092AD}" destId="{BCC4CAE4-D412-4969-8734-492BA7A2840A}" srcOrd="5" destOrd="0" presId="urn:microsoft.com/office/officeart/2005/8/layout/venn3"/>
    <dgm:cxn modelId="{874CCABB-DEAA-4FF4-91CA-A063A4BF8BFD}" type="presParOf" srcId="{A2A42CE1-D4C7-4EDD-8156-A8E5C10092AD}" destId="{761D08E1-0792-4945-AEA5-FC1B7BDC6A4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E8C86-6610-471C-B836-1DBD9B8EE943}">
      <dsp:nvSpPr>
        <dsp:cNvPr id="0" name=""/>
        <dsp:cNvSpPr/>
      </dsp:nvSpPr>
      <dsp:spPr>
        <a:xfrm>
          <a:off x="0" y="286225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2860" rIns="13566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>
                  <a:lumMod val="75000"/>
                </a:schemeClr>
              </a:solidFill>
            </a:rPr>
            <a:t>ИМЕНИЧКЕ</a:t>
          </a:r>
          <a:endParaRPr lang="en-US" sz="1800" b="1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361010" y="647235"/>
        <a:ext cx="1743109" cy="1743109"/>
      </dsp:txXfrm>
    </dsp:sp>
    <dsp:sp modelId="{A34ECB4C-84FB-4471-A75A-2114D1D7E956}">
      <dsp:nvSpPr>
        <dsp:cNvPr id="0" name=""/>
        <dsp:cNvSpPr/>
      </dsp:nvSpPr>
      <dsp:spPr>
        <a:xfrm>
          <a:off x="1868234" y="299512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2860" rIns="13566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ПРИДЕВСКЕ</a:t>
          </a:r>
          <a:endParaRPr lang="en-US" sz="1800" b="1" kern="1200" dirty="0"/>
        </a:p>
      </dsp:txBody>
      <dsp:txXfrm>
        <a:off x="2229244" y="660522"/>
        <a:ext cx="1743109" cy="1743109"/>
      </dsp:txXfrm>
    </dsp:sp>
    <dsp:sp modelId="{67A30D07-6C8B-4978-B381-7C3A111028C3}">
      <dsp:nvSpPr>
        <dsp:cNvPr id="0" name=""/>
        <dsp:cNvSpPr/>
      </dsp:nvSpPr>
      <dsp:spPr>
        <a:xfrm>
          <a:off x="3973243" y="299512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4130" rIns="135664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 smtClean="0"/>
            <a:t>ПРИЛОШКЕ</a:t>
          </a:r>
        </a:p>
      </dsp:txBody>
      <dsp:txXfrm>
        <a:off x="4334253" y="660522"/>
        <a:ext cx="1743109" cy="1743109"/>
      </dsp:txXfrm>
    </dsp:sp>
    <dsp:sp modelId="{761D08E1-0792-4945-AEA5-FC1B7BDC6A45}">
      <dsp:nvSpPr>
        <dsp:cNvPr id="0" name=""/>
        <dsp:cNvSpPr/>
      </dsp:nvSpPr>
      <dsp:spPr>
        <a:xfrm>
          <a:off x="5921224" y="272937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4130" rIns="135664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 smtClean="0"/>
            <a:t>ГЛАГОЛСКЕ</a:t>
          </a:r>
        </a:p>
      </dsp:txBody>
      <dsp:txXfrm>
        <a:off x="6282234" y="633947"/>
        <a:ext cx="1743109" cy="1743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3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189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395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873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2753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381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796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864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073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0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2796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802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>
                <a:solidFill>
                  <a:srgbClr val="000000"/>
                </a:solidFill>
              </a:rPr>
              <a:pPr/>
              <a:t>04-Dec-20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7740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9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F460-8CE7-40EA-9185-189A4969B8E0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245C-7222-410A-AE00-6F37C3E83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>
                <a:solidFill>
                  <a:srgbClr val="000000"/>
                </a:solidFill>
              </a:rPr>
              <a:pPr/>
              <a:t>04-Dec-20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2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8" y="156448"/>
            <a:ext cx="12067504" cy="873862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Глаголска и прилошка синтагма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0310"/>
            <a:ext cx="9144000" cy="643944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Обновимо... Пред вама су тврдње. Размислите које су тачне, а које су нетачне.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79777"/>
              </p:ext>
            </p:extLst>
          </p:nvPr>
        </p:nvGraphicFramePr>
        <p:xfrm>
          <a:off x="429296" y="1674254"/>
          <a:ext cx="11333408" cy="4708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3408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ТВРДЊЕ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Синтагма је најмања синтаксичка јединица.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Основне синтаксичке јединице су: реч, синтагма и реченица.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Синтагма је скуп/група речи.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свакој синтагми постоји главни члан.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Главни члан и главна реч синтагме немају исто значење.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Врста синтагме се одређује на основу зависних чланова.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Постоје именичке, придевске, прилошке и глаголске синтагме.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Зависни чланови именичких синтагми су атрибути.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једној широј синтагми може се наћи увек само једна ужа синтагма.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Синтагме не могу имати у реченици различиту функцију.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Шира и ужа синтагма имају исти главни члан.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Атрибути у именичкој синтагми могу стајати само испред именице.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3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8" y="321971"/>
            <a:ext cx="109856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6"/>
                </a:solidFill>
              </a:rPr>
              <a:t>Записујемо следеће примере у свеске:</a:t>
            </a:r>
          </a:p>
          <a:p>
            <a:endParaRPr lang="sr-Cyrl-RS" dirty="0"/>
          </a:p>
          <a:p>
            <a:r>
              <a:rPr lang="sr-Cyrl-RS" b="1" dirty="0" smtClean="0"/>
              <a:t>Прочитао је одломак изузетно брзо.</a:t>
            </a:r>
          </a:p>
          <a:p>
            <a:r>
              <a:rPr lang="sr-Cyrl-RS" dirty="0" smtClean="0"/>
              <a:t>СЛУЖБА РЕЧИ</a:t>
            </a:r>
          </a:p>
          <a:p>
            <a:endParaRPr lang="sr-Cyrl-RS" dirty="0"/>
          </a:p>
          <a:p>
            <a:r>
              <a:rPr lang="sr-Cyrl-RS" b="1" dirty="0" smtClean="0"/>
              <a:t>Прилошка синтагма је она у којој је главна реч ПРИЛОГ. Зависни члан прилошке синтагме је најчешће неки други прилог.</a:t>
            </a:r>
          </a:p>
          <a:p>
            <a:endParaRPr lang="sr-Cyrl-RS" dirty="0"/>
          </a:p>
          <a:p>
            <a:r>
              <a:rPr lang="sr-Cyrl-RS" dirty="0" smtClean="0"/>
              <a:t>Учимо српски веома лако.</a:t>
            </a:r>
          </a:p>
          <a:p>
            <a:r>
              <a:rPr lang="sr-Cyrl-RS" dirty="0" smtClean="0"/>
              <a:t>Трчимо изузетно брзо.</a:t>
            </a:r>
          </a:p>
          <a:p>
            <a:r>
              <a:rPr lang="sr-Cyrl-RS" dirty="0" smtClean="0"/>
              <a:t>Пишемо јако лепо.</a:t>
            </a:r>
          </a:p>
          <a:p>
            <a:endParaRPr lang="sr-Cyrl-RS" dirty="0"/>
          </a:p>
          <a:p>
            <a:r>
              <a:rPr lang="sr-Cyrl-RS" b="1" dirty="0" smtClean="0"/>
              <a:t>ЗАКЉУЧАК: Прилошке синтагме имају службу прилошке одредбе!</a:t>
            </a:r>
          </a:p>
          <a:p>
            <a:endParaRPr lang="sr-Cyrl-RS" dirty="0"/>
          </a:p>
          <a:p>
            <a:r>
              <a:rPr lang="sr-Cyrl-RS" b="1" dirty="0" smtClean="0">
                <a:solidFill>
                  <a:srgbClr val="002060"/>
                </a:solidFill>
              </a:rPr>
              <a:t>Провежбајмо прилошке синтагме; 2. задатак у Граматици (49. страна)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3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678" y="375513"/>
            <a:ext cx="115695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Записујемо следеће примере у свеске:</a:t>
            </a:r>
          </a:p>
          <a:p>
            <a:endParaRPr lang="sr-Cyrl-RS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Задихао се трчећи узбрдо.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РЕЧИ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Увидевши грешку, исправио је задатак.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РЕЧИ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Враћајући се кући, срели смо Милана.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РЕЧИ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Лепо је летовати на мору.</a:t>
            </a:r>
          </a:p>
          <a:p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је ГЛАВНА реч у синтагми?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ком глаголском облику стоје глаголи у синтагми?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Коју службу врше у реченицама?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ГЛАГОЛСКА СИНТАГМА је она у којој је главна реч ГЛАГОЛ у облику инфинитива, глаголског прилога прошлог или глаголског прилога садашњег. Глаголске синтагме су најчешће у служби прилошких одредби.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Провежбајмо на задатку из Граматике, задатак бр. 2, 49. страна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Радна свеска, 39, 40, 41, 42, 43. страна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4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366" y="1280160"/>
            <a:ext cx="7348449" cy="326571"/>
          </a:xfrm>
        </p:spPr>
        <p:txBody>
          <a:bodyPr>
            <a:normAutofit fontScale="90000"/>
          </a:bodyPr>
          <a:lstStyle/>
          <a:p>
            <a:r>
              <a:rPr lang="sr-Cyrl-R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основу </a:t>
            </a:r>
            <a:r>
              <a:rPr lang="sr-Cyrl-R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врсте</a:t>
            </a:r>
            <a:r>
              <a:rPr lang="sr-Cyrl-R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главне речи,  зависне синтагме се  деле на: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8491" y="4105029"/>
            <a:ext cx="7322321" cy="178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41371" y="1423850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595959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409407" y="1306286"/>
          <a:ext cx="8386354" cy="4845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17967" y="3827417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4640" y="3814354"/>
            <a:ext cx="2547257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1400" b="1" dirty="0">
                <a:solidFill>
                  <a:srgbClr val="595959"/>
                </a:solidFill>
              </a:rPr>
              <a:t>Јучерашњи</a:t>
            </a:r>
            <a:r>
              <a:rPr lang="sr-Cyrl-RS" sz="1400" dirty="0">
                <a:solidFill>
                  <a:srgbClr val="595959"/>
                </a:solidFill>
              </a:rPr>
              <a:t> </a:t>
            </a:r>
            <a:r>
              <a:rPr lang="sr-Cyrl-RS" sz="2000" b="1" dirty="0">
                <a:solidFill>
                  <a:srgbClr val="595959"/>
                </a:solidFill>
              </a:rPr>
              <a:t>филм</a:t>
            </a:r>
            <a:r>
              <a:rPr lang="sr-Cyrl-RS" sz="1400" b="1" dirty="0">
                <a:solidFill>
                  <a:srgbClr val="595959"/>
                </a:solidFill>
              </a:rPr>
              <a:t> </a:t>
            </a:r>
            <a:r>
              <a:rPr lang="sr-Cyrl-RS" sz="1400" dirty="0">
                <a:solidFill>
                  <a:srgbClr val="595959"/>
                </a:solidFill>
              </a:rPr>
              <a:t> пробудио је лепа сећања.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8834" y="3827417"/>
            <a:ext cx="2338251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1400" dirty="0">
                <a:solidFill>
                  <a:srgbClr val="595959"/>
                </a:solidFill>
              </a:rPr>
              <a:t>Тај цртеж је </a:t>
            </a:r>
            <a:r>
              <a:rPr lang="sr-Cyrl-RS" sz="1400" b="1" dirty="0">
                <a:solidFill>
                  <a:srgbClr val="595959"/>
                </a:solidFill>
              </a:rPr>
              <a:t>врло</a:t>
            </a:r>
            <a:r>
              <a:rPr lang="sr-Cyrl-RS" sz="1400" dirty="0">
                <a:solidFill>
                  <a:srgbClr val="595959"/>
                </a:solidFill>
              </a:rPr>
              <a:t> </a:t>
            </a:r>
            <a:r>
              <a:rPr lang="sr-Cyrl-RS" sz="2000" b="1" dirty="0">
                <a:solidFill>
                  <a:srgbClr val="595959"/>
                </a:solidFill>
              </a:rPr>
              <a:t>леп</a:t>
            </a:r>
            <a:r>
              <a:rPr lang="sr-Cyrl-RS" sz="2000" dirty="0">
                <a:solidFill>
                  <a:srgbClr val="595959"/>
                </a:solidFill>
              </a:rPr>
              <a:t>.</a:t>
            </a: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4023" y="3840480"/>
            <a:ext cx="1894114" cy="61555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sr-Cyrl-RS" sz="1400" dirty="0">
                <a:solidFill>
                  <a:srgbClr val="595959"/>
                </a:solidFill>
              </a:rPr>
              <a:t>Они се </a:t>
            </a:r>
            <a:r>
              <a:rPr lang="sr-Cyrl-RS" sz="1400" b="1" dirty="0">
                <a:solidFill>
                  <a:srgbClr val="595959"/>
                </a:solidFill>
              </a:rPr>
              <a:t>изузетно </a:t>
            </a:r>
            <a:r>
              <a:rPr lang="sr-Cyrl-RS" sz="2000" b="1" dirty="0">
                <a:solidFill>
                  <a:srgbClr val="595959"/>
                </a:solidFill>
              </a:rPr>
              <a:t>храбро</a:t>
            </a:r>
            <a:r>
              <a:rPr lang="sr-Cyrl-RS" sz="1400" b="1" dirty="0">
                <a:solidFill>
                  <a:srgbClr val="595959"/>
                </a:solidFill>
              </a:rPr>
              <a:t> </a:t>
            </a:r>
            <a:r>
              <a:rPr lang="sr-Cyrl-RS" sz="1400" dirty="0">
                <a:solidFill>
                  <a:srgbClr val="595959"/>
                </a:solidFill>
              </a:rPr>
              <a:t>боре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2011" y="3984171"/>
            <a:ext cx="2220686" cy="984885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sr-Cyrl-RS" sz="1400" dirty="0">
                <a:solidFill>
                  <a:srgbClr val="595959"/>
                </a:solidFill>
              </a:rPr>
              <a:t>Ушао је </a:t>
            </a:r>
            <a:r>
              <a:rPr lang="sr-Cyrl-RS" sz="1200" b="1" dirty="0">
                <a:solidFill>
                  <a:srgbClr val="595959"/>
                </a:solidFill>
              </a:rPr>
              <a:t>тихо </a:t>
            </a:r>
            <a:r>
              <a:rPr lang="sr-Cyrl-RS" sz="2000" b="1" dirty="0">
                <a:solidFill>
                  <a:srgbClr val="595959"/>
                </a:solidFill>
              </a:rPr>
              <a:t>певушећи</a:t>
            </a:r>
            <a:r>
              <a:rPr lang="sr-Cyrl-RS" sz="1200" dirty="0">
                <a:solidFill>
                  <a:srgbClr val="595959"/>
                </a:solidFill>
              </a:rPr>
              <a:t>. (глагол у неличном глаголском облику)</a:t>
            </a:r>
            <a:endParaRPr lang="en-US" sz="12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 TEMPLAT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578D584F4E4D46944D65ACFD1A2005" ma:contentTypeVersion="10" ma:contentTypeDescription="Kreiraj novi dokument." ma:contentTypeScope="" ma:versionID="ab0da98282a830d38a0f1d77d3776938">
  <xsd:schema xmlns:xsd="http://www.w3.org/2001/XMLSchema" xmlns:xs="http://www.w3.org/2001/XMLSchema" xmlns:p="http://schemas.microsoft.com/office/2006/metadata/properties" xmlns:ns2="723b07f8-a3b8-4234-9c75-df7555b95aef" targetNamespace="http://schemas.microsoft.com/office/2006/metadata/properties" ma:root="true" ma:fieldsID="77d6d45d054edc6148c4514b74cf7047" ns2:_="">
    <xsd:import namespace="723b07f8-a3b8-4234-9c75-df7555b95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b07f8-a3b8-4234-9c75-df7555b95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A3BA61-FC81-41DD-A6CE-8B8BC827A391}"/>
</file>

<file path=customXml/itemProps2.xml><?xml version="1.0" encoding="utf-8"?>
<ds:datastoreItem xmlns:ds="http://schemas.openxmlformats.org/officeDocument/2006/customXml" ds:itemID="{529476EA-E663-4775-81D0-4F63AC1BFC0D}"/>
</file>

<file path=customXml/itemProps3.xml><?xml version="1.0" encoding="utf-8"?>
<ds:datastoreItem xmlns:ds="http://schemas.openxmlformats.org/officeDocument/2006/customXml" ds:itemID="{ED85BEA4-6C84-4120-9256-4C23BB65E3BF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371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Euphemia</vt:lpstr>
      <vt:lpstr>Times New Roman</vt:lpstr>
      <vt:lpstr>Wingdings</vt:lpstr>
      <vt:lpstr>Office Theme</vt:lpstr>
      <vt:lpstr>PPT TEMPLATE</vt:lpstr>
      <vt:lpstr>Глаголска и прилошка синтагма</vt:lpstr>
      <vt:lpstr>PowerPoint Presentation</vt:lpstr>
      <vt:lpstr>PowerPoint Presentation</vt:lpstr>
      <vt:lpstr>На основу врсте главне речи,  зависне синтагме се  деле на: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Глаголска и прилошка синтагма</dc:title>
  <dc:creator>JokerMan HD</dc:creator>
  <cp:lastModifiedBy>JokerMan HD</cp:lastModifiedBy>
  <cp:revision>4</cp:revision>
  <dcterms:created xsi:type="dcterms:W3CDTF">2020-12-04T14:51:37Z</dcterms:created>
  <dcterms:modified xsi:type="dcterms:W3CDTF">2020-12-04T15:09:56Z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0x010100AD578D584F4E4D46944D65ACFD1A2005</vt:lpwstr>
  </property>
</Properties>
</file>