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1" r:id="rId4"/>
    <p:sldId id="258" r:id="rId5"/>
    <p:sldId id="260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731DB-DE51-4474-9052-DD779BA49D0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5D372D-A293-4A45-829D-7069C737B1B2}">
      <dgm:prSet phldrT="[Text]" custT="1"/>
      <dgm:spPr/>
      <dgm:t>
        <a:bodyPr/>
        <a:lstStyle/>
        <a:p>
          <a:r>
            <a:rPr lang="sr-Cyrl-RS" sz="2400" dirty="0" smtClean="0"/>
            <a:t>ПРЕДЛОШКО- ПАДЕЖНА КОНСТРУКЦИЈА</a:t>
          </a:r>
          <a:endParaRPr lang="en-US" sz="2400" dirty="0"/>
        </a:p>
      </dgm:t>
    </dgm:pt>
    <dgm:pt modelId="{6675B874-BFB1-4EEF-A595-7BEEFF8C33E4}" type="parTrans" cxnId="{57B17A34-65C4-4DE3-BBD9-1674E146CAE3}">
      <dgm:prSet/>
      <dgm:spPr/>
      <dgm:t>
        <a:bodyPr/>
        <a:lstStyle/>
        <a:p>
          <a:endParaRPr lang="en-US"/>
        </a:p>
      </dgm:t>
    </dgm:pt>
    <dgm:pt modelId="{81B2DAFE-93E6-4F5B-B9EC-7A237557FF06}" type="sibTrans" cxnId="{57B17A34-65C4-4DE3-BBD9-1674E146CAE3}">
      <dgm:prSet/>
      <dgm:spPr/>
      <dgm:t>
        <a:bodyPr/>
        <a:lstStyle/>
        <a:p>
          <a:endParaRPr lang="en-US"/>
        </a:p>
      </dgm:t>
    </dgm:pt>
    <dgm:pt modelId="{A78CA922-5D15-4495-99F4-9E3680A8B3C3}">
      <dgm:prSet phldrT="[Text]" custT="1"/>
      <dgm:spPr/>
      <dgm:t>
        <a:bodyPr/>
        <a:lstStyle/>
        <a:p>
          <a:r>
            <a:rPr lang="sr-Cyrl-RS" sz="2400" dirty="0" smtClean="0"/>
            <a:t>СИНТАГМА</a:t>
          </a:r>
          <a:endParaRPr lang="en-US" sz="2400" dirty="0"/>
        </a:p>
      </dgm:t>
    </dgm:pt>
    <dgm:pt modelId="{0BF70728-5A7A-45BD-BA8B-02C2614AD434}" type="parTrans" cxnId="{AD8C38A6-73B5-414D-837D-2410E1DD327C}">
      <dgm:prSet/>
      <dgm:spPr/>
      <dgm:t>
        <a:bodyPr/>
        <a:lstStyle/>
        <a:p>
          <a:endParaRPr lang="en-US"/>
        </a:p>
      </dgm:t>
    </dgm:pt>
    <dgm:pt modelId="{8B44872F-2EC3-477C-98B8-F15B52119E32}" type="sibTrans" cxnId="{AD8C38A6-73B5-414D-837D-2410E1DD327C}">
      <dgm:prSet/>
      <dgm:spPr/>
      <dgm:t>
        <a:bodyPr/>
        <a:lstStyle/>
        <a:p>
          <a:endParaRPr lang="en-US"/>
        </a:p>
      </dgm:t>
    </dgm:pt>
    <dgm:pt modelId="{F6DAA9AE-E7BF-4685-898E-4084E74A281C}">
      <dgm:prSet custT="1"/>
      <dgm:spPr/>
      <dgm:t>
        <a:bodyPr/>
        <a:lstStyle/>
        <a:p>
          <a:r>
            <a:rPr lang="sr-Cyrl-RS" sz="2800" dirty="0" smtClean="0"/>
            <a:t>добар друг</a:t>
          </a:r>
          <a:endParaRPr lang="en-US" sz="2800" dirty="0"/>
        </a:p>
      </dgm:t>
    </dgm:pt>
    <dgm:pt modelId="{7E96BF19-4231-4D66-8825-C3074DD96405}" type="parTrans" cxnId="{A740B497-D138-4FA6-888B-64F552B6EA36}">
      <dgm:prSet/>
      <dgm:spPr/>
      <dgm:t>
        <a:bodyPr/>
        <a:lstStyle/>
        <a:p>
          <a:endParaRPr lang="en-US"/>
        </a:p>
      </dgm:t>
    </dgm:pt>
    <dgm:pt modelId="{2123AC34-5D75-4C1E-AAB2-7D7C40A87679}" type="sibTrans" cxnId="{A740B497-D138-4FA6-888B-64F552B6EA36}">
      <dgm:prSet/>
      <dgm:spPr/>
      <dgm:t>
        <a:bodyPr/>
        <a:lstStyle/>
        <a:p>
          <a:endParaRPr lang="en-US"/>
        </a:p>
      </dgm:t>
    </dgm:pt>
    <dgm:pt modelId="{A86F64A9-BBE1-4775-A674-02727D0BF892}">
      <dgm:prSet phldrT="[Text]" custT="1"/>
      <dgm:spPr/>
      <dgm:t>
        <a:bodyPr/>
        <a:lstStyle/>
        <a:p>
          <a:pPr algn="l"/>
          <a:r>
            <a:rPr lang="sr-Cyrl-RS" sz="2800" dirty="0" smtClean="0"/>
            <a:t>код школе</a:t>
          </a:r>
          <a:endParaRPr lang="en-US" sz="2800" dirty="0"/>
        </a:p>
      </dgm:t>
    </dgm:pt>
    <dgm:pt modelId="{D8ACD2CD-6426-4FE5-9574-8C433CEA1A18}" type="parTrans" cxnId="{0E69D3EA-038F-47BC-BD93-14874AA44B9B}">
      <dgm:prSet/>
      <dgm:spPr/>
      <dgm:t>
        <a:bodyPr/>
        <a:lstStyle/>
        <a:p>
          <a:endParaRPr lang="en-US"/>
        </a:p>
      </dgm:t>
    </dgm:pt>
    <dgm:pt modelId="{EBECE405-B729-4555-8BD3-DDC077564383}" type="sibTrans" cxnId="{0E69D3EA-038F-47BC-BD93-14874AA44B9B}">
      <dgm:prSet/>
      <dgm:spPr/>
      <dgm:t>
        <a:bodyPr/>
        <a:lstStyle/>
        <a:p>
          <a:endParaRPr lang="en-US"/>
        </a:p>
      </dgm:t>
    </dgm:pt>
    <dgm:pt modelId="{1A707E60-A2ED-4E58-ACDC-DA68EB7E2383}">
      <dgm:prSet phldrT="[Text]" custT="1"/>
      <dgm:spPr/>
      <dgm:t>
        <a:bodyPr/>
        <a:lstStyle/>
        <a:p>
          <a:pPr algn="l"/>
          <a:endParaRPr lang="en-US" sz="2800" dirty="0"/>
        </a:p>
      </dgm:t>
    </dgm:pt>
    <dgm:pt modelId="{30803D6F-E925-4F68-9620-14C485A429B0}" type="parTrans" cxnId="{8478DB99-5D50-4D8E-8D9E-0BBFC7784DF9}">
      <dgm:prSet/>
      <dgm:spPr/>
    </dgm:pt>
    <dgm:pt modelId="{1130223E-C05D-4E72-81CB-F4D5BEBB4647}" type="sibTrans" cxnId="{8478DB99-5D50-4D8E-8D9E-0BBFC7784DF9}">
      <dgm:prSet/>
      <dgm:spPr/>
    </dgm:pt>
    <dgm:pt modelId="{F5220270-EBD4-467C-AD5A-F7AC26BBE8E8}">
      <dgm:prSet custT="1"/>
      <dgm:spPr/>
      <dgm:t>
        <a:bodyPr/>
        <a:lstStyle/>
        <a:p>
          <a:endParaRPr lang="en-US" sz="2800" dirty="0"/>
        </a:p>
      </dgm:t>
    </dgm:pt>
    <dgm:pt modelId="{6C2A722C-A7DE-490B-8C36-F421D8060EFD}" type="parTrans" cxnId="{D189B52B-9A80-4E3A-905B-8F1B93624F37}">
      <dgm:prSet/>
      <dgm:spPr/>
    </dgm:pt>
    <dgm:pt modelId="{1C2EE56F-FFBE-4B4C-BED9-6E63BC50004C}" type="sibTrans" cxnId="{D189B52B-9A80-4E3A-905B-8F1B93624F37}">
      <dgm:prSet/>
      <dgm:spPr/>
    </dgm:pt>
    <dgm:pt modelId="{DD81A85F-9FEB-4234-AB4B-3105A868D5EF}" type="pres">
      <dgm:prSet presAssocID="{7A4731DB-DE51-4474-9052-DD779BA49D0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C02999-D19A-421F-84E9-0A16893B0DCD}" type="pres">
      <dgm:prSet presAssocID="{EC5D372D-A293-4A45-829D-7069C737B1B2}" presName="linNode" presStyleCnt="0"/>
      <dgm:spPr/>
    </dgm:pt>
    <dgm:pt modelId="{FB035EAE-766C-4A1B-85A6-452E150C0B52}" type="pres">
      <dgm:prSet presAssocID="{EC5D372D-A293-4A45-829D-7069C737B1B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AE44D-C94E-40F3-94DB-C4DD8F70B184}" type="pres">
      <dgm:prSet presAssocID="{EC5D372D-A293-4A45-829D-7069C737B1B2}" presName="childShp" presStyleLbl="bgAccFollowNode1" presStyleIdx="0" presStyleCnt="2" custLinFactNeighborX="9135" custLinFactNeighborY="-11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D9295-E9CF-4E0C-9592-F843BDE9A92A}" type="pres">
      <dgm:prSet presAssocID="{81B2DAFE-93E6-4F5B-B9EC-7A237557FF06}" presName="spacing" presStyleCnt="0"/>
      <dgm:spPr/>
    </dgm:pt>
    <dgm:pt modelId="{CA0CAC4F-CAE3-485A-9131-3725F08D1DE9}" type="pres">
      <dgm:prSet presAssocID="{A78CA922-5D15-4495-99F4-9E3680A8B3C3}" presName="linNode" presStyleCnt="0"/>
      <dgm:spPr/>
    </dgm:pt>
    <dgm:pt modelId="{5A5C106F-C257-46BE-8690-C9E4C8DFE7B9}" type="pres">
      <dgm:prSet presAssocID="{A78CA922-5D15-4495-99F4-9E3680A8B3C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F78F3-7159-4C18-BB3C-57585206CCA6}" type="pres">
      <dgm:prSet presAssocID="{A78CA922-5D15-4495-99F4-9E3680A8B3C3}" presName="childShp" presStyleLbl="bgAccFollowNode1" presStyleIdx="1" presStyleCnt="2" custLinFactNeighborX="-1705" custLinFactNeighborY="-1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40B497-D138-4FA6-888B-64F552B6EA36}" srcId="{A78CA922-5D15-4495-99F4-9E3680A8B3C3}" destId="{F6DAA9AE-E7BF-4685-898E-4084E74A281C}" srcOrd="1" destOrd="0" parTransId="{7E96BF19-4231-4D66-8825-C3074DD96405}" sibTransId="{2123AC34-5D75-4C1E-AAB2-7D7C40A87679}"/>
    <dgm:cxn modelId="{AD8C38A6-73B5-414D-837D-2410E1DD327C}" srcId="{7A4731DB-DE51-4474-9052-DD779BA49D07}" destId="{A78CA922-5D15-4495-99F4-9E3680A8B3C3}" srcOrd="1" destOrd="0" parTransId="{0BF70728-5A7A-45BD-BA8B-02C2614AD434}" sibTransId="{8B44872F-2EC3-477C-98B8-F15B52119E32}"/>
    <dgm:cxn modelId="{22098BDB-BB72-49EC-B825-535145BC7CCA}" type="presOf" srcId="{7A4731DB-DE51-4474-9052-DD779BA49D07}" destId="{DD81A85F-9FEB-4234-AB4B-3105A868D5EF}" srcOrd="0" destOrd="0" presId="urn:microsoft.com/office/officeart/2005/8/layout/vList6"/>
    <dgm:cxn modelId="{D189B52B-9A80-4E3A-905B-8F1B93624F37}" srcId="{A78CA922-5D15-4495-99F4-9E3680A8B3C3}" destId="{F5220270-EBD4-467C-AD5A-F7AC26BBE8E8}" srcOrd="0" destOrd="0" parTransId="{6C2A722C-A7DE-490B-8C36-F421D8060EFD}" sibTransId="{1C2EE56F-FFBE-4B4C-BED9-6E63BC50004C}"/>
    <dgm:cxn modelId="{F5ACB18E-4B8B-4357-9838-B9339E6EF799}" type="presOf" srcId="{F6DAA9AE-E7BF-4685-898E-4084E74A281C}" destId="{4EBF78F3-7159-4C18-BB3C-57585206CCA6}" srcOrd="0" destOrd="1" presId="urn:microsoft.com/office/officeart/2005/8/layout/vList6"/>
    <dgm:cxn modelId="{71060204-CF89-4E6C-8064-9CCC7E5FB800}" type="presOf" srcId="{A78CA922-5D15-4495-99F4-9E3680A8B3C3}" destId="{5A5C106F-C257-46BE-8690-C9E4C8DFE7B9}" srcOrd="0" destOrd="0" presId="urn:microsoft.com/office/officeart/2005/8/layout/vList6"/>
    <dgm:cxn modelId="{FA69334D-5861-490B-90C5-C014F59A9EAC}" type="presOf" srcId="{F5220270-EBD4-467C-AD5A-F7AC26BBE8E8}" destId="{4EBF78F3-7159-4C18-BB3C-57585206CCA6}" srcOrd="0" destOrd="0" presId="urn:microsoft.com/office/officeart/2005/8/layout/vList6"/>
    <dgm:cxn modelId="{710C464F-DB7F-4FF2-94CC-C8B3897667F5}" type="presOf" srcId="{A86F64A9-BBE1-4775-A674-02727D0BF892}" destId="{CC0AE44D-C94E-40F3-94DB-C4DD8F70B184}" srcOrd="0" destOrd="1" presId="urn:microsoft.com/office/officeart/2005/8/layout/vList6"/>
    <dgm:cxn modelId="{0E69D3EA-038F-47BC-BD93-14874AA44B9B}" srcId="{EC5D372D-A293-4A45-829D-7069C737B1B2}" destId="{A86F64A9-BBE1-4775-A674-02727D0BF892}" srcOrd="1" destOrd="0" parTransId="{D8ACD2CD-6426-4FE5-9574-8C433CEA1A18}" sibTransId="{EBECE405-B729-4555-8BD3-DDC077564383}"/>
    <dgm:cxn modelId="{57B17A34-65C4-4DE3-BBD9-1674E146CAE3}" srcId="{7A4731DB-DE51-4474-9052-DD779BA49D07}" destId="{EC5D372D-A293-4A45-829D-7069C737B1B2}" srcOrd="0" destOrd="0" parTransId="{6675B874-BFB1-4EEF-A595-7BEEFF8C33E4}" sibTransId="{81B2DAFE-93E6-4F5B-B9EC-7A237557FF06}"/>
    <dgm:cxn modelId="{8707275A-E770-4114-99A3-468626FD188C}" type="presOf" srcId="{1A707E60-A2ED-4E58-ACDC-DA68EB7E2383}" destId="{CC0AE44D-C94E-40F3-94DB-C4DD8F70B184}" srcOrd="0" destOrd="0" presId="urn:microsoft.com/office/officeart/2005/8/layout/vList6"/>
    <dgm:cxn modelId="{8478DB99-5D50-4D8E-8D9E-0BBFC7784DF9}" srcId="{EC5D372D-A293-4A45-829D-7069C737B1B2}" destId="{1A707E60-A2ED-4E58-ACDC-DA68EB7E2383}" srcOrd="0" destOrd="0" parTransId="{30803D6F-E925-4F68-9620-14C485A429B0}" sibTransId="{1130223E-C05D-4E72-81CB-F4D5BEBB4647}"/>
    <dgm:cxn modelId="{657F8E99-2EFB-425B-B3CD-22ECBFDFCF23}" type="presOf" srcId="{EC5D372D-A293-4A45-829D-7069C737B1B2}" destId="{FB035EAE-766C-4A1B-85A6-452E150C0B52}" srcOrd="0" destOrd="0" presId="urn:microsoft.com/office/officeart/2005/8/layout/vList6"/>
    <dgm:cxn modelId="{5DC83583-3ACD-4F97-8240-02EFE3E7BEA6}" type="presParOf" srcId="{DD81A85F-9FEB-4234-AB4B-3105A868D5EF}" destId="{55C02999-D19A-421F-84E9-0A16893B0DCD}" srcOrd="0" destOrd="0" presId="urn:microsoft.com/office/officeart/2005/8/layout/vList6"/>
    <dgm:cxn modelId="{1F7CB7EB-ABA7-42AC-99FC-906B33616428}" type="presParOf" srcId="{55C02999-D19A-421F-84E9-0A16893B0DCD}" destId="{FB035EAE-766C-4A1B-85A6-452E150C0B52}" srcOrd="0" destOrd="0" presId="urn:microsoft.com/office/officeart/2005/8/layout/vList6"/>
    <dgm:cxn modelId="{C8E72758-BA97-4671-ABA3-013E7841ADEB}" type="presParOf" srcId="{55C02999-D19A-421F-84E9-0A16893B0DCD}" destId="{CC0AE44D-C94E-40F3-94DB-C4DD8F70B184}" srcOrd="1" destOrd="0" presId="urn:microsoft.com/office/officeart/2005/8/layout/vList6"/>
    <dgm:cxn modelId="{02AE7DAD-02E7-4BCE-94BB-A9F201E222B9}" type="presParOf" srcId="{DD81A85F-9FEB-4234-AB4B-3105A868D5EF}" destId="{06ED9295-E9CF-4E0C-9592-F843BDE9A92A}" srcOrd="1" destOrd="0" presId="urn:microsoft.com/office/officeart/2005/8/layout/vList6"/>
    <dgm:cxn modelId="{B42BB12B-420A-4565-984D-EF3E3421E98F}" type="presParOf" srcId="{DD81A85F-9FEB-4234-AB4B-3105A868D5EF}" destId="{CA0CAC4F-CAE3-485A-9131-3725F08D1DE9}" srcOrd="2" destOrd="0" presId="urn:microsoft.com/office/officeart/2005/8/layout/vList6"/>
    <dgm:cxn modelId="{CBBC160F-3A49-491B-AD97-AC6FF308498C}" type="presParOf" srcId="{CA0CAC4F-CAE3-485A-9131-3725F08D1DE9}" destId="{5A5C106F-C257-46BE-8690-C9E4C8DFE7B9}" srcOrd="0" destOrd="0" presId="urn:microsoft.com/office/officeart/2005/8/layout/vList6"/>
    <dgm:cxn modelId="{A8FEF605-B965-411A-97F3-58ED0D152E46}" type="presParOf" srcId="{CA0CAC4F-CAE3-485A-9131-3725F08D1DE9}" destId="{4EBF78F3-7159-4C18-BB3C-57585206CCA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AE44D-C94E-40F3-94DB-C4DD8F70B184}">
      <dsp:nvSpPr>
        <dsp:cNvPr id="0" name=""/>
        <dsp:cNvSpPr/>
      </dsp:nvSpPr>
      <dsp:spPr>
        <a:xfrm>
          <a:off x="2811779" y="0"/>
          <a:ext cx="4217670" cy="19589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800" kern="1200" dirty="0" smtClean="0"/>
            <a:t>код школе</a:t>
          </a:r>
          <a:endParaRPr lang="en-US" sz="2800" kern="1200" dirty="0"/>
        </a:p>
      </dsp:txBody>
      <dsp:txXfrm>
        <a:off x="2811779" y="244869"/>
        <a:ext cx="3483064" cy="1469212"/>
      </dsp:txXfrm>
    </dsp:sp>
    <dsp:sp modelId="{FB035EAE-766C-4A1B-85A6-452E150C0B52}">
      <dsp:nvSpPr>
        <dsp:cNvPr id="0" name=""/>
        <dsp:cNvSpPr/>
      </dsp:nvSpPr>
      <dsp:spPr>
        <a:xfrm>
          <a:off x="0" y="502"/>
          <a:ext cx="2811780" cy="1958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ПРЕДЛОШКО- ПАДЕЖНА КОНСТРУКЦИЈА</a:t>
          </a:r>
          <a:endParaRPr lang="en-US" sz="2400" kern="1200" dirty="0"/>
        </a:p>
      </dsp:txBody>
      <dsp:txXfrm>
        <a:off x="95628" y="96130"/>
        <a:ext cx="2620524" cy="1767694"/>
      </dsp:txXfrm>
    </dsp:sp>
    <dsp:sp modelId="{4EBF78F3-7159-4C18-BB3C-57585206CCA6}">
      <dsp:nvSpPr>
        <dsp:cNvPr id="0" name=""/>
        <dsp:cNvSpPr/>
      </dsp:nvSpPr>
      <dsp:spPr>
        <a:xfrm>
          <a:off x="2763839" y="2133603"/>
          <a:ext cx="4217670" cy="19589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2800" kern="1200" dirty="0" smtClean="0"/>
            <a:t>добар друг</a:t>
          </a:r>
          <a:endParaRPr lang="en-US" sz="2800" kern="1200" dirty="0"/>
        </a:p>
      </dsp:txBody>
      <dsp:txXfrm>
        <a:off x="2763839" y="2378472"/>
        <a:ext cx="3483064" cy="1469212"/>
      </dsp:txXfrm>
    </dsp:sp>
    <dsp:sp modelId="{5A5C106F-C257-46BE-8690-C9E4C8DFE7B9}">
      <dsp:nvSpPr>
        <dsp:cNvPr id="0" name=""/>
        <dsp:cNvSpPr/>
      </dsp:nvSpPr>
      <dsp:spPr>
        <a:xfrm>
          <a:off x="0" y="2155347"/>
          <a:ext cx="2811780" cy="1958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kern="1200" dirty="0" smtClean="0"/>
            <a:t>СИНТАГМА</a:t>
          </a:r>
          <a:endParaRPr lang="en-US" sz="2400" kern="1200" dirty="0"/>
        </a:p>
      </dsp:txBody>
      <dsp:txXfrm>
        <a:off x="95628" y="2250975"/>
        <a:ext cx="2620524" cy="1767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СИНТАГМЕ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Именичке синтагме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600" y="1066800"/>
            <a:ext cx="3200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sr-Latn-RS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sr-Cyrl-R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АТРИБУТ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57400"/>
            <a:ext cx="556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Атрибут</a:t>
            </a:r>
            <a:r>
              <a:rPr lang="ru-RU" dirty="0" smtClean="0"/>
              <a:t> је именичка одредба која означава особину појма означеног именицом уз коју стоји. </a:t>
            </a:r>
          </a:p>
          <a:p>
            <a:r>
              <a:rPr lang="ru-RU" dirty="0" smtClean="0"/>
              <a:t>Атрибути су најчешће придеви, именице, заменице и бројеви, тј.</a:t>
            </a:r>
            <a:r>
              <a:rPr lang="ru-RU" b="1" dirty="0" smtClean="0"/>
              <a:t> именске речи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Они се додају некој именици да би означили њену битну особину.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ПОДСЕТИМО СЕ</a:t>
            </a:r>
            <a:r>
              <a:rPr lang="sr-Cyrl-RS" sz="3200" dirty="0" smtClean="0"/>
              <a:t>!</a:t>
            </a:r>
            <a:endParaRPr lang="en-US" sz="3200" dirty="0"/>
          </a:p>
        </p:txBody>
      </p:sp>
      <p:pic>
        <p:nvPicPr>
          <p:cNvPr id="6" name="Picture 5" descr="crvena jabu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990600"/>
            <a:ext cx="1778000" cy="2133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4572000" y="762000"/>
            <a:ext cx="2743200" cy="10668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2"/>
                </a:solidFill>
              </a:rPr>
              <a:t>ЦРВЕНА</a:t>
            </a:r>
            <a:r>
              <a:rPr lang="sr-Cyrl-RS" b="1" dirty="0" smtClean="0">
                <a:solidFill>
                  <a:schemeClr val="tx2"/>
                </a:solidFill>
              </a:rPr>
              <a:t> ЈАБУКА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" name="Picture 8" descr="VREDNI DEČ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191000"/>
            <a:ext cx="2286000" cy="228600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2895600" y="4419600"/>
            <a:ext cx="2743200" cy="10668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 smtClean="0">
                <a:solidFill>
                  <a:schemeClr val="tx2"/>
                </a:solidFill>
              </a:rPr>
              <a:t>вредни </a:t>
            </a:r>
            <a:r>
              <a:rPr lang="sr-Cyrl-RS" b="1" dirty="0" smtClean="0">
                <a:solidFill>
                  <a:schemeClr val="tx2"/>
                </a:solidFill>
              </a:rPr>
              <a:t>дечак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1" name="Picture 10" descr="knjig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5486400"/>
            <a:ext cx="2209800" cy="116568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6019800" y="3733800"/>
            <a:ext cx="2743200" cy="121920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/>
                </a:solidFill>
              </a:rPr>
              <a:t>МОЈА</a:t>
            </a:r>
            <a:r>
              <a:rPr lang="sr-Cyrl-RS" dirty="0" smtClean="0">
                <a:solidFill>
                  <a:schemeClr val="tx2"/>
                </a:solidFill>
              </a:rPr>
              <a:t> КЊИГА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933010" cy="609600"/>
          </a:xfrm>
        </p:spPr>
        <p:txBody>
          <a:bodyPr/>
          <a:lstStyle/>
          <a:p>
            <a:r>
              <a:rPr lang="sr-Cyrl-RS" sz="3600" dirty="0" smtClean="0"/>
              <a:t>ИМЕНИЧКЕ СИНТАГМЕ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5257800"/>
          </a:xfrm>
        </p:spPr>
        <p:txBody>
          <a:bodyPr/>
          <a:lstStyle/>
          <a:p>
            <a:r>
              <a:rPr lang="sr-Cyrl-RS" dirty="0" smtClean="0"/>
              <a:t>Именичке синтагме су најбројнији тип синтагми.</a:t>
            </a:r>
          </a:p>
          <a:p>
            <a:r>
              <a:rPr lang="sr-Cyrl-RS" dirty="0" smtClean="0"/>
              <a:t>Сви зависни чланови именичких синтагми имају општи назив </a:t>
            </a:r>
            <a:r>
              <a:rPr lang="sr-Cyrl-RS" b="1" dirty="0" smtClean="0"/>
              <a:t>АТРИБУТИ.</a:t>
            </a:r>
          </a:p>
          <a:p>
            <a:endParaRPr lang="sr-Cyrl-RS" b="1" dirty="0" smtClean="0"/>
          </a:p>
          <a:p>
            <a:pPr>
              <a:buNone/>
            </a:pPr>
            <a:r>
              <a:rPr lang="sr-Cyrl-RS" b="1" dirty="0" smtClean="0"/>
              <a:t>су подељени на три типа:</a:t>
            </a:r>
          </a:p>
          <a:p>
            <a:endParaRPr lang="sr-Cyrl-RS" b="1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429000"/>
          <a:ext cx="6934200" cy="274319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90516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2"/>
                          </a:solidFill>
                        </a:rPr>
                        <a:t>придевски атрибути </a:t>
                      </a:r>
                      <a:r>
                        <a:rPr lang="sr-Cyrl-RS" sz="1600" dirty="0" smtClean="0">
                          <a:solidFill>
                            <a:schemeClr val="tx2"/>
                          </a:solidFill>
                        </a:rPr>
                        <a:t>(исказују се придевима, заменицама и бројевима)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овај љути човек, моја свеска, трећи камен...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6176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2"/>
                          </a:solidFill>
                        </a:rPr>
                        <a:t>падежни атрибути</a:t>
                      </a:r>
                      <a:r>
                        <a:rPr lang="sr-Cyrl-RS" sz="1600" b="1" dirty="0" smtClean="0">
                          <a:solidFill>
                            <a:schemeClr val="tx2"/>
                          </a:solidFill>
                        </a:rPr>
                        <a:t> (именица у падежном облику и предлошко-падежна конструкција)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кућа од дрвета, </a:t>
                      </a:r>
                      <a:r>
                        <a:rPr lang="sr-Latn-RS" sz="1800" b="1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 огромним знањем и огромним талентом</a:t>
                      </a:r>
                      <a:r>
                        <a:rPr lang="sr-Cyrl-RS" sz="1800" b="1" u="non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en-US" b="1" u="non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6507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2"/>
                          </a:solidFill>
                        </a:rPr>
                        <a:t>именички атрибути (атрибутиви)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камен темељац, птица селица, река Дрина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5" descr="сова чи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304800"/>
            <a:ext cx="1395413" cy="12858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2438400"/>
            <a:ext cx="4191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АТРИБУТИ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РАЗЛИКУЈ!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702945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781800" y="1752600"/>
            <a:ext cx="20574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0" y="3810000"/>
            <a:ext cx="1905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2209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предлог + именска реч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40386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две речи обједињене функцијом и значењем</a:t>
            </a:r>
            <a:endParaRPr lang="en-US" dirty="0"/>
          </a:p>
        </p:txBody>
      </p:sp>
      <p:pic>
        <p:nvPicPr>
          <p:cNvPr id="9" name="Picture 8" descr="наставница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4876800"/>
            <a:ext cx="1600200" cy="1704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762000"/>
          </a:xfrm>
        </p:spPr>
        <p:txBody>
          <a:bodyPr>
            <a:noAutofit/>
          </a:bodyPr>
          <a:lstStyle/>
          <a:p>
            <a:pPr algn="ctr"/>
            <a:r>
              <a:rPr lang="sr-Cyrl-RS" sz="2400" b="1" dirty="0" smtClean="0">
                <a:solidFill>
                  <a:schemeClr val="tx1"/>
                </a:solidFill>
              </a:rPr>
              <a:t>ЗАНИМЉИВА УПОТРЕБА СИНТАГМИ У СВАКОДНЕВНОМ ГОВОРУ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763000" cy="47244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/>
          <a:lstStyle/>
          <a:p>
            <a:pPr>
              <a:buNone/>
            </a:pPr>
            <a:r>
              <a:rPr lang="sr-Cyrl-RS" sz="2000" dirty="0" smtClean="0"/>
              <a:t>: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5" name="Picture 4" descr="олов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451" y="228601"/>
            <a:ext cx="1032542" cy="1143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" y="2286000"/>
            <a:ext cx="81534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ФРАЗЕОЛОГИЗМИ су устаљене језичке јединице (најчешће синтагме) састављене од најмање две речи </a:t>
            </a:r>
            <a:r>
              <a:rPr lang="sr-Cyrl-RS" sz="40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које обједињене имају одређено </a:t>
            </a:r>
            <a:r>
              <a:rPr lang="sr-Cyrl-R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значење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artoon-people-crying-2513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6675" y="1"/>
            <a:ext cx="1337325" cy="1752600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6477000" y="2667000"/>
            <a:ext cx="2438400" cy="19812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/>
                </a:solidFill>
              </a:rPr>
              <a:t>медвеђа услуга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1524000" y="23622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/>
                </a:solidFill>
              </a:rPr>
              <a:t>десна рука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0" y="4724400"/>
            <a:ext cx="2514600" cy="17526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/>
                </a:solidFill>
              </a:rPr>
              <a:t>јабука раздора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4572000" y="27432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/>
                </a:solidFill>
              </a:rPr>
              <a:t>мачији кашаљ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5486400" y="609600"/>
            <a:ext cx="2743200" cy="16002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/>
                </a:solidFill>
              </a:rPr>
              <a:t>крокодилске сузе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1600200" y="0"/>
            <a:ext cx="23622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 smtClean="0">
                <a:solidFill>
                  <a:schemeClr val="tx2"/>
                </a:solidFill>
              </a:rPr>
              <a:t>МРТВА ТИШИНА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895600" y="1066800"/>
            <a:ext cx="2819400" cy="16764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 smtClean="0">
                <a:solidFill>
                  <a:schemeClr val="tx2"/>
                </a:solidFill>
              </a:rPr>
              <a:t>камен спотицања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4800600" y="49530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/>
                </a:solidFill>
              </a:rPr>
              <a:t>Ахилова пета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3124200" y="40386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2"/>
                </a:solidFill>
              </a:rPr>
              <a:t>жртвени јарац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6400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tx2"/>
                </a:solidFill>
              </a:rPr>
              <a:t>Објасните значење синтагми!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5" name="Picture 14" descr="man ang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743200"/>
            <a:ext cx="1416987" cy="1676400"/>
          </a:xfrm>
          <a:prstGeom prst="rect">
            <a:avLst/>
          </a:prstGeom>
        </p:spPr>
      </p:pic>
      <p:pic>
        <p:nvPicPr>
          <p:cNvPr id="17" name="Picture 16" descr="pitam s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0" y="4419600"/>
            <a:ext cx="1108286" cy="2209800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0" y="1295400"/>
            <a:ext cx="1905000" cy="1524000"/>
          </a:xfrm>
          <a:prstGeom prst="cloud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b="1" dirty="0" smtClean="0">
                <a:solidFill>
                  <a:schemeClr val="tx2"/>
                </a:solidFill>
              </a:rPr>
              <a:t>ДНО ДНА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"/>
            <a:ext cx="7010400" cy="6324600"/>
          </a:xfrm>
        </p:spPr>
        <p:txBody>
          <a:bodyPr>
            <a:normAutofit fontScale="92500" lnSpcReduction="20000"/>
          </a:bodyPr>
          <a:lstStyle/>
          <a:p>
            <a:r>
              <a:rPr lang="sr-Cyrl-RS" sz="2100" dirty="0" smtClean="0"/>
              <a:t>У следећем тексту сваки стих осим прва два састоји се од именичке синтагме. Подвуци у свакој тој синтагми њену главну реч. У неким синтагмама налазе се и уже синтагме, па пази да подвучеш само главну реч шире синтагме:</a:t>
            </a:r>
          </a:p>
          <a:p>
            <a:pPr>
              <a:buNone/>
            </a:pPr>
            <a:r>
              <a:rPr lang="sr-Cyrl-RS" sz="2000" b="1" i="1" dirty="0" smtClean="0"/>
              <a:t>Док у чуду свет га гледа,</a:t>
            </a:r>
          </a:p>
          <a:p>
            <a:pPr>
              <a:buNone/>
            </a:pPr>
            <a:r>
              <a:rPr lang="sr-Cyrl-RS" sz="2000" b="1" i="1" dirty="0" smtClean="0"/>
              <a:t>он извлачи све одреда:</a:t>
            </a:r>
          </a:p>
          <a:p>
            <a:pPr>
              <a:buNone/>
            </a:pPr>
            <a:r>
              <a:rPr lang="sr-Cyrl-RS" sz="2000" b="1" i="1" dirty="0" smtClean="0"/>
              <a:t>један калем црног конца,</a:t>
            </a:r>
          </a:p>
          <a:p>
            <a:pPr>
              <a:buNone/>
            </a:pPr>
            <a:r>
              <a:rPr lang="sr-Cyrl-RS" sz="2000" b="1" i="1" dirty="0" smtClean="0"/>
              <a:t>поклопац од старог лонца,</a:t>
            </a:r>
          </a:p>
          <a:p>
            <a:pPr>
              <a:buNone/>
            </a:pPr>
            <a:r>
              <a:rPr lang="sr-Cyrl-RS" sz="2000" b="1" i="1" dirty="0" smtClean="0"/>
              <a:t>један нови стаклен кликер,</a:t>
            </a:r>
          </a:p>
          <a:p>
            <a:pPr>
              <a:buNone/>
            </a:pPr>
            <a:r>
              <a:rPr lang="sr-Cyrl-RS" sz="2000" b="1" i="1" dirty="0" smtClean="0"/>
              <a:t>млинчић којим меље бибер,</a:t>
            </a:r>
          </a:p>
          <a:p>
            <a:pPr>
              <a:buNone/>
            </a:pPr>
            <a:r>
              <a:rPr lang="sr-Cyrl-RS" sz="2000" b="1" i="1" dirty="0" smtClean="0"/>
              <a:t>конфете са неке славе,</a:t>
            </a:r>
          </a:p>
          <a:p>
            <a:pPr>
              <a:buNone/>
            </a:pPr>
            <a:r>
              <a:rPr lang="sr-Cyrl-RS" sz="2000" b="1" i="1" dirty="0" smtClean="0"/>
              <a:t>једно пакло нишке “Драве”,</a:t>
            </a:r>
          </a:p>
          <a:p>
            <a:pPr>
              <a:buNone/>
            </a:pPr>
            <a:r>
              <a:rPr lang="sr-Cyrl-RS" sz="2000" b="1" i="1" dirty="0" smtClean="0"/>
              <a:t>црно дугме од капута,</a:t>
            </a:r>
          </a:p>
          <a:p>
            <a:pPr>
              <a:buNone/>
            </a:pPr>
            <a:r>
              <a:rPr lang="sr-Cyrl-RS" sz="2000" b="1" i="1" dirty="0" smtClean="0"/>
              <a:t>једну боцу рума љута,</a:t>
            </a:r>
          </a:p>
          <a:p>
            <a:pPr>
              <a:buNone/>
            </a:pPr>
            <a:r>
              <a:rPr lang="sr-Cyrl-RS" sz="2000" b="1" i="1" dirty="0" smtClean="0"/>
              <a:t>две лоптице за пинг-понг</a:t>
            </a:r>
          </a:p>
          <a:p>
            <a:pPr>
              <a:buNone/>
            </a:pPr>
            <a:r>
              <a:rPr lang="sr-Cyrl-RS" sz="2000" b="1" i="1" dirty="0" smtClean="0"/>
              <a:t>И кинески жути гонг.           Арсен Диклић “Плави кит”</a:t>
            </a:r>
          </a:p>
          <a:p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3246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R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Извор: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Д.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Кликовац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, В.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Ломпар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(2005).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Збирка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задатака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из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граматике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српског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језика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за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основну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школу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Службени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лист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СЦГ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rebuchet MS" pitchFamily="34" charset="0"/>
                <a:cs typeface="Times New Roman" pitchFamily="18" charset="0"/>
              </a:rPr>
              <a:t>Београд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TEMPLATE (1)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дечији оквир</Template>
  <TotalTime>442</TotalTime>
  <Words>304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Euphemia</vt:lpstr>
      <vt:lpstr>Times New Roman</vt:lpstr>
      <vt:lpstr>Trebuchet MS</vt:lpstr>
      <vt:lpstr>Wingdings</vt:lpstr>
      <vt:lpstr>PPT TEMPLATE (1)</vt:lpstr>
      <vt:lpstr>СИНТАГМЕ</vt:lpstr>
      <vt:lpstr>PowerPoint Presentation</vt:lpstr>
      <vt:lpstr>ИМЕНИЧКЕ СИНТАГМЕ</vt:lpstr>
      <vt:lpstr>РАЗЛИКУЈ!</vt:lpstr>
      <vt:lpstr>ЗАНИМЉИВА УПОТРЕБА СИНТАГМИ У СВАКОДНЕВНОМ ГОВОРУ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СИНТАГМЕ</dc:title>
  <dc:creator>Viki</dc:creator>
  <cp:lastModifiedBy>JokerMan HD</cp:lastModifiedBy>
  <cp:revision>52</cp:revision>
  <dcterms:created xsi:type="dcterms:W3CDTF">2006-08-16T00:00:00Z</dcterms:created>
  <dcterms:modified xsi:type="dcterms:W3CDTF">2021-01-16T17:34:49Z</dcterms:modified>
</cp:coreProperties>
</file>