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media/image10.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kydrive.live.com/?id=34341EE2CC1817FF!198&amp;cid=34341ee2cc1817ff#!/view.aspx?cid=34341EE2CC1817FF&amp;resid=34341EE2CC1817FF%21209&amp;app=Word"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1327679" cy="2971801"/>
          </a:xfrm>
        </p:spPr>
        <p:txBody>
          <a:bodyPr/>
          <a:lstStyle/>
          <a:p>
            <a:pPr algn="ctr"/>
            <a:r>
              <a:rPr lang="sr-Cyrl-RS" dirty="0" smtClean="0"/>
              <a:t>ИСТОРИЈА СРПСКОГ КЊИЖЕВНОГ ЈЕЗИКА</a:t>
            </a:r>
            <a:endParaRPr lang="sr-Latn-RS" dirty="0"/>
          </a:p>
        </p:txBody>
      </p:sp>
    </p:spTree>
    <p:extLst>
      <p:ext uri="{BB962C8B-B14F-4D97-AF65-F5344CB8AC3E}">
        <p14:creationId xmlns:p14="http://schemas.microsoft.com/office/powerpoint/2010/main" val="2454804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478302"/>
            <a:ext cx="4495800" cy="1077218"/>
          </a:xfrm>
          <a:prstGeom prst="rect">
            <a:avLst/>
          </a:prstGeom>
          <a:noFill/>
        </p:spPr>
        <p:txBody>
          <a:bodyPr wrap="square" rtlCol="0">
            <a:spAutoFit/>
          </a:bodyPr>
          <a:lstStyle/>
          <a:p>
            <a:r>
              <a:rPr lang="sr-Cyrl-RS" sz="3200" dirty="0">
                <a:solidFill>
                  <a:schemeClr val="bg1"/>
                </a:solidFill>
              </a:rPr>
              <a:t>ЋИРИЛО И МЕТОДИЈЕ</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2152357"/>
            <a:ext cx="1828800" cy="2743200"/>
          </a:xfrm>
          <a:prstGeom prst="rect">
            <a:avLst/>
          </a:prstGeom>
        </p:spPr>
      </p:pic>
      <p:sp>
        <p:nvSpPr>
          <p:cNvPr id="4" name="Rectangle 3"/>
          <p:cNvSpPr/>
          <p:nvPr/>
        </p:nvSpPr>
        <p:spPr>
          <a:xfrm>
            <a:off x="1981200" y="2335237"/>
            <a:ext cx="4572000" cy="2308324"/>
          </a:xfrm>
          <a:prstGeom prst="rect">
            <a:avLst/>
          </a:prstGeom>
        </p:spPr>
        <p:txBody>
          <a:bodyPr>
            <a:spAutoFit/>
          </a:bodyPr>
          <a:lstStyle/>
          <a:p>
            <a:r>
              <a:rPr lang="sr-Latn-CS" dirty="0">
                <a:solidFill>
                  <a:schemeClr val="bg1"/>
                </a:solidFill>
              </a:rPr>
              <a:t>- Словенски просветитељи и мисионари</a:t>
            </a:r>
            <a:endParaRPr lang="en-US" dirty="0">
              <a:solidFill>
                <a:schemeClr val="bg1"/>
              </a:solidFill>
            </a:endParaRPr>
          </a:p>
          <a:p>
            <a:r>
              <a:rPr lang="sr-Latn-CS" dirty="0">
                <a:solidFill>
                  <a:schemeClr val="bg1"/>
                </a:solidFill>
              </a:rPr>
              <a:t>- Први словенски учитељи</a:t>
            </a:r>
            <a:endParaRPr lang="en-US" dirty="0">
              <a:solidFill>
                <a:schemeClr val="bg1"/>
              </a:solidFill>
            </a:endParaRPr>
          </a:p>
          <a:p>
            <a:r>
              <a:rPr lang="sr-Latn-CS" dirty="0">
                <a:solidFill>
                  <a:schemeClr val="bg1"/>
                </a:solidFill>
              </a:rPr>
              <a:t>- Спадали су међу најобразованије и најумније људе тог доба</a:t>
            </a:r>
            <a:endParaRPr lang="en-US" dirty="0">
              <a:solidFill>
                <a:schemeClr val="bg1"/>
              </a:solidFill>
            </a:endParaRPr>
          </a:p>
          <a:p>
            <a:r>
              <a:rPr lang="sr-Latn-CS" dirty="0">
                <a:solidFill>
                  <a:schemeClr val="bg1"/>
                </a:solidFill>
              </a:rPr>
              <a:t>- научници и филозофи</a:t>
            </a:r>
            <a:endParaRPr lang="en-US" dirty="0">
              <a:solidFill>
                <a:schemeClr val="bg1"/>
              </a:solidFill>
            </a:endParaRPr>
          </a:p>
          <a:p>
            <a:r>
              <a:rPr lang="sr-Latn-CS" dirty="0">
                <a:solidFill>
                  <a:schemeClr val="bg1"/>
                </a:solidFill>
              </a:rPr>
              <a:t>- врхунски стручњаци за језичка и верска питања</a:t>
            </a:r>
            <a:endParaRPr lang="en-US" dirty="0">
              <a:solidFill>
                <a:schemeClr val="bg1"/>
              </a:solidFill>
            </a:endParaRPr>
          </a:p>
        </p:txBody>
      </p:sp>
    </p:spTree>
    <p:extLst>
      <p:ext uri="{BB962C8B-B14F-4D97-AF65-F5344CB8AC3E}">
        <p14:creationId xmlns:p14="http://schemas.microsoft.com/office/powerpoint/2010/main" val="3669524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539914"/>
            <a:ext cx="8077200" cy="1569660"/>
          </a:xfrm>
          <a:prstGeom prst="rect">
            <a:avLst/>
          </a:prstGeom>
          <a:noFill/>
        </p:spPr>
        <p:txBody>
          <a:bodyPr wrap="square" rtlCol="0">
            <a:spAutoFit/>
          </a:bodyPr>
          <a:lstStyle/>
          <a:p>
            <a:pPr algn="ctr"/>
            <a:r>
              <a:rPr lang="sr-Cyrl-RS" sz="3200" dirty="0">
                <a:solidFill>
                  <a:schemeClr val="bg1"/>
                </a:solidFill>
              </a:rPr>
              <a:t>Почетак словенске писмености 863.година </a:t>
            </a:r>
          </a:p>
          <a:p>
            <a:pPr algn="ctr"/>
            <a:r>
              <a:rPr lang="sr-Cyrl-RS" sz="3200" dirty="0">
                <a:solidFill>
                  <a:schemeClr val="bg1"/>
                </a:solidFill>
              </a:rPr>
              <a:t>( </a:t>
            </a:r>
            <a:r>
              <a:rPr lang="en-US" sz="3200" dirty="0">
                <a:solidFill>
                  <a:schemeClr val="bg1"/>
                </a:solidFill>
              </a:rPr>
              <a:t>IX</a:t>
            </a:r>
            <a:r>
              <a:rPr lang="sr-Cyrl-RS" sz="3200" dirty="0">
                <a:solidFill>
                  <a:schemeClr val="bg1"/>
                </a:solidFill>
              </a:rPr>
              <a:t> век )</a:t>
            </a:r>
            <a:endParaRPr lang="en-US" sz="3200" dirty="0">
              <a:solidFill>
                <a:schemeClr val="bg1"/>
              </a:solidFill>
            </a:endParaRPr>
          </a:p>
        </p:txBody>
      </p:sp>
      <p:sp>
        <p:nvSpPr>
          <p:cNvPr id="3" name="Rectangle 2"/>
          <p:cNvSpPr/>
          <p:nvPr/>
        </p:nvSpPr>
        <p:spPr>
          <a:xfrm>
            <a:off x="2362200" y="2228672"/>
            <a:ext cx="7467600" cy="646331"/>
          </a:xfrm>
          <a:prstGeom prst="rect">
            <a:avLst/>
          </a:prstGeom>
        </p:spPr>
        <p:txBody>
          <a:bodyPr wrap="square">
            <a:spAutoFit/>
          </a:bodyPr>
          <a:lstStyle/>
          <a:p>
            <a:r>
              <a:rPr lang="sr-Cyrl-CS" dirty="0">
                <a:solidFill>
                  <a:schemeClr val="bg1"/>
                </a:solidFill>
              </a:rPr>
              <a:t>СТАРОСЛОВЕНСКИ ЈЕЗИК – први књижевни језик свих Словена. Овим језиком нико није говорио, користио се само у писању.</a:t>
            </a:r>
            <a:endParaRPr lang="en-US" dirty="0">
              <a:solidFill>
                <a:schemeClr val="bg1"/>
              </a:solidFill>
            </a:endParaRPr>
          </a:p>
        </p:txBody>
      </p:sp>
      <p:sp>
        <p:nvSpPr>
          <p:cNvPr id="4" name="Rectangle 3"/>
          <p:cNvSpPr/>
          <p:nvPr/>
        </p:nvSpPr>
        <p:spPr>
          <a:xfrm>
            <a:off x="2429022" y="3276600"/>
            <a:ext cx="7467600" cy="3416320"/>
          </a:xfrm>
          <a:prstGeom prst="rect">
            <a:avLst/>
          </a:prstGeom>
        </p:spPr>
        <p:txBody>
          <a:bodyPr wrap="square">
            <a:spAutoFit/>
          </a:bodyPr>
          <a:lstStyle/>
          <a:p>
            <a:r>
              <a:rPr lang="sr-Cyrl-CS" dirty="0">
                <a:solidFill>
                  <a:schemeClr val="bg1"/>
                </a:solidFill>
              </a:rPr>
              <a:t>Примање писмености код Срба</a:t>
            </a:r>
            <a:endParaRPr lang="en-US" dirty="0">
              <a:solidFill>
                <a:schemeClr val="bg1"/>
              </a:solidFill>
            </a:endParaRPr>
          </a:p>
          <a:p>
            <a:r>
              <a:rPr lang="sr-Cyrl-CS" dirty="0">
                <a:solidFill>
                  <a:schemeClr val="bg1"/>
                </a:solidFill>
              </a:rPr>
              <a:t> </a:t>
            </a:r>
            <a:endParaRPr lang="en-US" dirty="0">
              <a:solidFill>
                <a:schemeClr val="bg1"/>
              </a:solidFill>
            </a:endParaRPr>
          </a:p>
          <a:p>
            <a:r>
              <a:rPr lang="sr-Cyrl-CS" dirty="0">
                <a:solidFill>
                  <a:schemeClr val="bg1"/>
                </a:solidFill>
              </a:rPr>
              <a:t>После смрти Ћирила и Методија, рад словенских мисионара, њихових настављача, постаје у Моравској све тежи због притиска немачког свештенства.</a:t>
            </a:r>
            <a:endParaRPr lang="en-US" dirty="0">
              <a:solidFill>
                <a:schemeClr val="bg1"/>
              </a:solidFill>
            </a:endParaRPr>
          </a:p>
          <a:p>
            <a:r>
              <a:rPr lang="sr-Cyrl-CS" dirty="0">
                <a:solidFill>
                  <a:schemeClr val="bg1"/>
                </a:solidFill>
              </a:rPr>
              <a:t>Стога мисионари напуштају то подручје. Неки од њих иду на југ, у Јадранско приморје, а неки у Бугарску. Тако се словенска писменост ширила. Сматра се да су Срби словенску писменост заједно са хришћанством примили у периоду између 867. и 874. године.  Старословенски језик се тада није много разликовао од српског народног језика, био је, дакле, лако разумљив.</a:t>
            </a:r>
            <a:endParaRPr lang="en-US" dirty="0">
              <a:solidFill>
                <a:schemeClr val="bg1"/>
              </a:solidFill>
            </a:endParaRPr>
          </a:p>
        </p:txBody>
      </p:sp>
    </p:spTree>
    <p:extLst>
      <p:ext uri="{BB962C8B-B14F-4D97-AF65-F5344CB8AC3E}">
        <p14:creationId xmlns:p14="http://schemas.microsoft.com/office/powerpoint/2010/main" val="125999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478302"/>
            <a:ext cx="4495800" cy="1077218"/>
          </a:xfrm>
          <a:prstGeom prst="rect">
            <a:avLst/>
          </a:prstGeom>
          <a:noFill/>
        </p:spPr>
        <p:txBody>
          <a:bodyPr wrap="square" rtlCol="0">
            <a:spAutoFit/>
          </a:bodyPr>
          <a:lstStyle/>
          <a:p>
            <a:r>
              <a:rPr lang="sr-Cyrl-RS" sz="3200" dirty="0">
                <a:solidFill>
                  <a:schemeClr val="bg1"/>
                </a:solidFill>
              </a:rPr>
              <a:t>Старословенска писма</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5329" y="1555520"/>
            <a:ext cx="3473116" cy="45657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2" y="1585399"/>
            <a:ext cx="3505200" cy="4586802"/>
          </a:xfrm>
          <a:prstGeom prst="rect">
            <a:avLst/>
          </a:prstGeom>
        </p:spPr>
      </p:pic>
      <p:sp>
        <p:nvSpPr>
          <p:cNvPr id="6" name="TextBox 5"/>
          <p:cNvSpPr txBox="1"/>
          <p:nvPr/>
        </p:nvSpPr>
        <p:spPr>
          <a:xfrm>
            <a:off x="2315740" y="6172201"/>
            <a:ext cx="3427828" cy="646331"/>
          </a:xfrm>
          <a:prstGeom prst="rect">
            <a:avLst/>
          </a:prstGeom>
          <a:noFill/>
        </p:spPr>
        <p:txBody>
          <a:bodyPr wrap="square" rtlCol="0">
            <a:spAutoFit/>
          </a:bodyPr>
          <a:lstStyle/>
          <a:p>
            <a:r>
              <a:rPr lang="sr-Cyrl-RS" dirty="0">
                <a:solidFill>
                  <a:schemeClr val="bg1"/>
                </a:solidFill>
              </a:rPr>
              <a:t>Маријино јеванђење - глагољица</a:t>
            </a:r>
            <a:endParaRPr lang="en-US" dirty="0">
              <a:solidFill>
                <a:schemeClr val="bg1"/>
              </a:solidFill>
            </a:endParaRPr>
          </a:p>
        </p:txBody>
      </p:sp>
      <p:sp>
        <p:nvSpPr>
          <p:cNvPr id="7" name="TextBox 6"/>
          <p:cNvSpPr txBox="1"/>
          <p:nvPr/>
        </p:nvSpPr>
        <p:spPr>
          <a:xfrm>
            <a:off x="6972301" y="6172201"/>
            <a:ext cx="3009901" cy="646331"/>
          </a:xfrm>
          <a:prstGeom prst="rect">
            <a:avLst/>
          </a:prstGeom>
          <a:noFill/>
        </p:spPr>
        <p:txBody>
          <a:bodyPr wrap="square" rtlCol="0">
            <a:spAutoFit/>
          </a:bodyPr>
          <a:lstStyle/>
          <a:p>
            <a:r>
              <a:rPr lang="sr-Cyrl-RS" dirty="0">
                <a:solidFill>
                  <a:schemeClr val="bg1"/>
                </a:solidFill>
              </a:rPr>
              <a:t>Темнићки натпис- ћирилица</a:t>
            </a:r>
            <a:endParaRPr lang="en-US" dirty="0">
              <a:solidFill>
                <a:schemeClr val="bg1"/>
              </a:solidFill>
            </a:endParaRPr>
          </a:p>
        </p:txBody>
      </p:sp>
    </p:spTree>
    <p:extLst>
      <p:ext uri="{BB962C8B-B14F-4D97-AF65-F5344CB8AC3E}">
        <p14:creationId xmlns:p14="http://schemas.microsoft.com/office/powerpoint/2010/main" val="3588128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2" y="152401"/>
            <a:ext cx="4648199" cy="6529783"/>
          </a:xfrm>
          <a:prstGeom prst="rect">
            <a:avLst/>
          </a:prstGeom>
        </p:spPr>
      </p:pic>
    </p:spTree>
    <p:extLst>
      <p:ext uri="{BB962C8B-B14F-4D97-AF65-F5344CB8AC3E}">
        <p14:creationId xmlns:p14="http://schemas.microsoft.com/office/powerpoint/2010/main" val="4137496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6305" y="654892"/>
            <a:ext cx="3111500" cy="5041900"/>
          </a:xfrm>
          <a:prstGeom prst="rect">
            <a:avLst/>
          </a:prstGeom>
        </p:spPr>
      </p:pic>
      <p:sp>
        <p:nvSpPr>
          <p:cNvPr id="3" name="Rectangle 2"/>
          <p:cNvSpPr/>
          <p:nvPr/>
        </p:nvSpPr>
        <p:spPr>
          <a:xfrm>
            <a:off x="266008" y="865748"/>
            <a:ext cx="8420792" cy="5078313"/>
          </a:xfrm>
          <a:prstGeom prst="rect">
            <a:avLst/>
          </a:prstGeom>
        </p:spPr>
        <p:txBody>
          <a:bodyPr wrap="square">
            <a:spAutoFit/>
          </a:bodyPr>
          <a:lstStyle/>
          <a:p>
            <a:r>
              <a:rPr lang="sr-Cyrl-CS" dirty="0">
                <a:solidFill>
                  <a:schemeClr val="bg1"/>
                </a:solidFill>
              </a:rPr>
              <a:t>Црноризац Храбар је непознати монах, аутор најранијег записа о словенском писму, прве филолошке расправе о вредности словенског писма и језика. ( Реч ПИСМЕНА значи СЛОВА, ФИЛОЛОГИЈА – наука о језику, књижевности, старим писаним споменицима и народним обичајима). Црноризац Храбар брани право Словена на сопствено писмо и богослужбене књиге на словенском језику. „Тројезичници“ су сматрали да постоје три света језика – хебрејски, грчки и латински и да  Словенима нису потребне књиге на властитом  језику.</a:t>
            </a:r>
            <a:endParaRPr lang="en-US" dirty="0">
              <a:solidFill>
                <a:schemeClr val="bg1"/>
              </a:solidFill>
            </a:endParaRPr>
          </a:p>
          <a:p>
            <a:r>
              <a:rPr lang="sr-Cyrl-CS" dirty="0">
                <a:solidFill>
                  <a:schemeClr val="bg1"/>
                </a:solidFill>
              </a:rPr>
              <a:t> </a:t>
            </a:r>
            <a:endParaRPr lang="en-US" dirty="0">
              <a:solidFill>
                <a:schemeClr val="bg1"/>
              </a:solidFill>
            </a:endParaRPr>
          </a:p>
          <a:p>
            <a:r>
              <a:rPr lang="sr-Cyrl-CS" dirty="0">
                <a:solidFill>
                  <a:schemeClr val="bg1"/>
                </a:solidFill>
              </a:rPr>
              <a:t>             Пређе Словени не имађаху књига, него по цртама и резама читаху и гатаху, будући погани. Крстивши се, римским и грчким писменима мучаху се писати словенску реч без уређености.</a:t>
            </a:r>
            <a:endParaRPr lang="en-US" dirty="0">
              <a:solidFill>
                <a:schemeClr val="bg1"/>
              </a:solidFill>
            </a:endParaRPr>
          </a:p>
          <a:p>
            <a:r>
              <a:rPr lang="sr-Cyrl-CS" dirty="0">
                <a:solidFill>
                  <a:schemeClr val="bg1"/>
                </a:solidFill>
              </a:rPr>
              <a:t>             Потом човекољубац Бог... посла им светога Константина Философа, названа Ћирила, мужа праведнога и истинита. И створи им писмена тридесет и осам, нека по облику грчких писмена, а нека по словенској речи...   (Превео Миливоје Башић)</a:t>
            </a:r>
            <a:endParaRPr lang="en-US" dirty="0">
              <a:solidFill>
                <a:schemeClr val="bg1"/>
              </a:solidFill>
            </a:endParaRPr>
          </a:p>
          <a:p>
            <a:r>
              <a:rPr lang="sr-Cyrl-CS"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682165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2700" y="1882677"/>
            <a:ext cx="7162800" cy="2308324"/>
          </a:xfrm>
          <a:prstGeom prst="rect">
            <a:avLst/>
          </a:prstGeom>
        </p:spPr>
        <p:txBody>
          <a:bodyPr wrap="square">
            <a:spAutoFit/>
          </a:bodyPr>
          <a:lstStyle/>
          <a:p>
            <a:r>
              <a:rPr lang="sr-Cyrl-CS" sz="2400" dirty="0">
                <a:solidFill>
                  <a:schemeClr val="bg1"/>
                </a:solidFill>
              </a:rPr>
              <a:t>Данас ћирилицом пишу Руси, Украјинци, Белоруси, Срби, Бугари, Македонци и Русини. Савремене словенске ћирилице имају између 30 и 33 слова. Заједничка су им 24 слова: А,Б,В, Г, Д, Е, Ж, З, И, К, Л, М, Н, О, П, Р, С, Т, У, Ф, Х, Ц, Ч, Ш.</a:t>
            </a:r>
            <a:endParaRPr lang="en-US" sz="2400" dirty="0">
              <a:solidFill>
                <a:schemeClr val="bg1"/>
              </a:solidFill>
            </a:endParaRPr>
          </a:p>
        </p:txBody>
      </p:sp>
    </p:spTree>
    <p:extLst>
      <p:ext uri="{BB962C8B-B14F-4D97-AF65-F5344CB8AC3E}">
        <p14:creationId xmlns:p14="http://schemas.microsoft.com/office/powerpoint/2010/main" val="4104229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762000"/>
            <a:ext cx="5562600" cy="1077218"/>
          </a:xfrm>
          <a:prstGeom prst="rect">
            <a:avLst/>
          </a:prstGeom>
          <a:noFill/>
        </p:spPr>
        <p:txBody>
          <a:bodyPr wrap="square" rtlCol="0">
            <a:spAutoFit/>
          </a:bodyPr>
          <a:lstStyle/>
          <a:p>
            <a:pPr algn="ctr"/>
            <a:r>
              <a:rPr lang="sr-Cyrl-RS" sz="3200" dirty="0">
                <a:solidFill>
                  <a:schemeClr val="bg1"/>
                </a:solidFill>
              </a:rPr>
              <a:t>Редакције старословенског језика</a:t>
            </a:r>
            <a:endParaRPr lang="en-US" sz="3200" dirty="0">
              <a:solidFill>
                <a:schemeClr val="bg1"/>
              </a:solidFill>
            </a:endParaRPr>
          </a:p>
        </p:txBody>
      </p:sp>
      <p:sp>
        <p:nvSpPr>
          <p:cNvPr id="3" name="Rectangle 2"/>
          <p:cNvSpPr/>
          <p:nvPr/>
        </p:nvSpPr>
        <p:spPr>
          <a:xfrm>
            <a:off x="2603109" y="2895600"/>
            <a:ext cx="7086600" cy="1754326"/>
          </a:xfrm>
          <a:prstGeom prst="rect">
            <a:avLst/>
          </a:prstGeom>
        </p:spPr>
        <p:txBody>
          <a:bodyPr wrap="square">
            <a:spAutoFit/>
          </a:bodyPr>
          <a:lstStyle/>
          <a:p>
            <a:r>
              <a:rPr lang="sr-Cyrl-CS" dirty="0">
                <a:solidFill>
                  <a:schemeClr val="bg1"/>
                </a:solidFill>
              </a:rPr>
              <a:t>Редакције (рецензије) старословенског језика – уношење елемената народног (говорног) језика у старословенски. Тако су настале руска, бугарска...српска редакција старословенског језика. Тако измењени старословенски језик назива се црквенословенски јер је претежно био употребљаван у црквеним књигама.</a:t>
            </a:r>
            <a:endParaRPr lang="en-US" dirty="0">
              <a:solidFill>
                <a:schemeClr val="bg1"/>
              </a:solidFill>
            </a:endParaRPr>
          </a:p>
        </p:txBody>
      </p:sp>
    </p:spTree>
    <p:extLst>
      <p:ext uri="{BB962C8B-B14F-4D97-AF65-F5344CB8AC3E}">
        <p14:creationId xmlns:p14="http://schemas.microsoft.com/office/powerpoint/2010/main" val="2614964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762001"/>
            <a:ext cx="5562600" cy="584775"/>
          </a:xfrm>
          <a:prstGeom prst="rect">
            <a:avLst/>
          </a:prstGeom>
          <a:noFill/>
        </p:spPr>
        <p:txBody>
          <a:bodyPr wrap="square" rtlCol="0">
            <a:spAutoFit/>
          </a:bodyPr>
          <a:lstStyle/>
          <a:p>
            <a:pPr algn="ctr"/>
            <a:r>
              <a:rPr lang="sr-Cyrl-RS" sz="3200" dirty="0">
                <a:solidFill>
                  <a:schemeClr val="bg1"/>
                </a:solidFill>
              </a:rPr>
              <a:t>Српскословенски језик</a:t>
            </a:r>
            <a:endParaRPr lang="en-US" sz="3200" dirty="0">
              <a:solidFill>
                <a:schemeClr val="bg1"/>
              </a:solidFill>
            </a:endParaRPr>
          </a:p>
        </p:txBody>
      </p:sp>
      <p:sp>
        <p:nvSpPr>
          <p:cNvPr id="3" name="Rectangle 2"/>
          <p:cNvSpPr/>
          <p:nvPr/>
        </p:nvSpPr>
        <p:spPr>
          <a:xfrm>
            <a:off x="2514600" y="3105836"/>
            <a:ext cx="7391400" cy="830997"/>
          </a:xfrm>
          <a:prstGeom prst="rect">
            <a:avLst/>
          </a:prstGeom>
        </p:spPr>
        <p:txBody>
          <a:bodyPr wrap="square">
            <a:spAutoFit/>
          </a:bodyPr>
          <a:lstStyle/>
          <a:p>
            <a:r>
              <a:rPr lang="sr-Cyrl-CS" sz="2400" dirty="0">
                <a:solidFill>
                  <a:schemeClr val="bg1"/>
                </a:solidFill>
              </a:rPr>
              <a:t>први српски књижевни језик (редакција/измена старословенског језика</a:t>
            </a:r>
            <a:r>
              <a:rPr lang="sr-Cyrl-CS" sz="2400" dirty="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2872152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762000"/>
            <a:ext cx="5562600" cy="1077218"/>
          </a:xfrm>
          <a:prstGeom prst="rect">
            <a:avLst/>
          </a:prstGeom>
          <a:noFill/>
        </p:spPr>
        <p:txBody>
          <a:bodyPr wrap="square" rtlCol="0">
            <a:spAutoFit/>
          </a:bodyPr>
          <a:lstStyle/>
          <a:p>
            <a:pPr algn="ctr"/>
            <a:r>
              <a:rPr lang="sr-Cyrl-RS" sz="3200" dirty="0">
                <a:solidFill>
                  <a:schemeClr val="bg1"/>
                </a:solidFill>
              </a:rPr>
              <a:t>Мирослављево јеванђеље</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8550" y="2514601"/>
            <a:ext cx="4914900" cy="3000375"/>
          </a:xfrm>
          <a:prstGeom prst="rect">
            <a:avLst/>
          </a:prstGeom>
        </p:spPr>
      </p:pic>
    </p:spTree>
    <p:extLst>
      <p:ext uri="{BB962C8B-B14F-4D97-AF65-F5344CB8AC3E}">
        <p14:creationId xmlns:p14="http://schemas.microsoft.com/office/powerpoint/2010/main" val="28191956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3" y="639827"/>
            <a:ext cx="11014364" cy="5355312"/>
          </a:xfrm>
          <a:prstGeom prst="rect">
            <a:avLst/>
          </a:prstGeom>
        </p:spPr>
        <p:txBody>
          <a:bodyPr wrap="square">
            <a:spAutoFit/>
          </a:bodyPr>
          <a:lstStyle/>
          <a:p>
            <a:r>
              <a:rPr lang="sr-Cyrl-CS" dirty="0">
                <a:solidFill>
                  <a:schemeClr val="bg1"/>
                </a:solidFill>
              </a:rPr>
              <a:t>МИРОСЛАВЉЕВО ЈЕВАНЂЕЉЕ је најстарији сачувани рукопис на српскословенском језику и најлепши споменик српске писмености.</a:t>
            </a:r>
            <a:endParaRPr lang="en-US" dirty="0">
              <a:solidFill>
                <a:schemeClr val="bg1"/>
              </a:solidFill>
            </a:endParaRPr>
          </a:p>
          <a:p>
            <a:r>
              <a:rPr lang="sr-Cyrl-CS" dirty="0">
                <a:solidFill>
                  <a:schemeClr val="bg1"/>
                </a:solidFill>
              </a:rPr>
              <a:t>Написано је за кнеза Мирослава, брата великог жупана Стефана Немање који је владао хумском облашћу (добрим делом обухватала је територију данашње Херцеговине). Могуће је да је израду јеванћелистара наручио поводом изградње своје задужбине, цркве Светог Петра на Лиму. Не зна се када је и како Јеванђеље пренето у Хиландар.  Претпоставља се да га је Немања донео приликом оснивања манастира. Чувано је у Хиландару до 1896. године, када је поклоњено краљу Александру Обреновићу. Писала су га два писара. Није познато име главнога писара. „Други писар, који је у два кратка записа на маргинама рукописа оставио сведочанство о своме имену и жељама, беше „грешни“ Глигорије (Григорије) дијак (писар).“ (А. Милановић, КРАТКА ИСТОРИЈА СРПСКОГ КЊИЖЕВНОГ ЈЕЗИКА)</a:t>
            </a:r>
            <a:endParaRPr lang="en-US" dirty="0">
              <a:solidFill>
                <a:schemeClr val="bg1"/>
              </a:solidFill>
            </a:endParaRPr>
          </a:p>
          <a:p>
            <a:r>
              <a:rPr lang="sr-Cyrl-CS" dirty="0">
                <a:solidFill>
                  <a:schemeClr val="bg1"/>
                </a:solidFill>
              </a:rPr>
              <a:t> </a:t>
            </a:r>
            <a:endParaRPr lang="en-US" dirty="0">
              <a:solidFill>
                <a:schemeClr val="bg1"/>
              </a:solidFill>
            </a:endParaRPr>
          </a:p>
          <a:p>
            <a:r>
              <a:rPr lang="sr-Cyrl-CS" dirty="0">
                <a:solidFill>
                  <a:schemeClr val="bg1"/>
                </a:solidFill>
              </a:rPr>
              <a:t>„Ја грешни Глигорије дијак, недостојни да се назовем дијаком, заставих златом ово јеванђеље кнезу великославном Мирославу, сину Завидину. А, мене, господине, не заборави грешнога, већ ме сачувај себи, да ми није жао, господине, теби што сам радио, кнезу својему господину, ако ме не чуваш грешнога.“</a:t>
            </a:r>
            <a:endParaRPr lang="en-US" dirty="0">
              <a:solidFill>
                <a:schemeClr val="bg1"/>
              </a:solidFill>
            </a:endParaRPr>
          </a:p>
          <a:p>
            <a:r>
              <a:rPr lang="sr-Cyrl-CS" dirty="0">
                <a:solidFill>
                  <a:schemeClr val="bg1"/>
                </a:solidFill>
              </a:rPr>
              <a:t> </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642462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19400" y="381001"/>
            <a:ext cx="6705600" cy="584775"/>
          </a:xfrm>
          <a:prstGeom prst="rect">
            <a:avLst/>
          </a:prstGeom>
          <a:noFill/>
        </p:spPr>
        <p:txBody>
          <a:bodyPr wrap="square" rtlCol="0">
            <a:spAutoFit/>
          </a:bodyPr>
          <a:lstStyle/>
          <a:p>
            <a:pPr algn="ctr"/>
            <a:r>
              <a:rPr lang="sr-Cyrl-RS" sz="3200" dirty="0">
                <a:solidFill>
                  <a:schemeClr val="bg1">
                    <a:lumMod val="95000"/>
                    <a:lumOff val="5000"/>
                  </a:schemeClr>
                </a:solidFill>
              </a:rPr>
              <a:t>ИНДОЕВРОПСКИ ЈЕЗИЦИ</a:t>
            </a:r>
            <a:endParaRPr lang="en-US" sz="3200" dirty="0">
              <a:solidFill>
                <a:schemeClr val="bg1">
                  <a:lumMod val="95000"/>
                  <a:lumOff val="5000"/>
                </a:schemeClr>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2188" y="1219199"/>
            <a:ext cx="7820025" cy="5461575"/>
          </a:xfrm>
          <a:prstGeom prst="rect">
            <a:avLst/>
          </a:prstGeom>
        </p:spPr>
      </p:pic>
    </p:spTree>
    <p:extLst>
      <p:ext uri="{BB962C8B-B14F-4D97-AF65-F5344CB8AC3E}">
        <p14:creationId xmlns:p14="http://schemas.microsoft.com/office/powerpoint/2010/main" val="1898302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609601"/>
            <a:ext cx="8077200" cy="2062103"/>
          </a:xfrm>
          <a:prstGeom prst="rect">
            <a:avLst/>
          </a:prstGeom>
        </p:spPr>
        <p:txBody>
          <a:bodyPr wrap="square">
            <a:spAutoFit/>
          </a:bodyPr>
          <a:lstStyle/>
          <a:p>
            <a:pPr lvl="1"/>
            <a:r>
              <a:rPr lang="sr-Latn-RS" sz="3200" dirty="0">
                <a:solidFill>
                  <a:schemeClr val="bg1">
                    <a:lumMod val="95000"/>
                    <a:lumOff val="5000"/>
                  </a:schemeClr>
                </a:solidFill>
              </a:rPr>
              <a:t>- </a:t>
            </a:r>
            <a:r>
              <a:rPr lang="sr-Cyrl-CS" sz="3200" dirty="0">
                <a:solidFill>
                  <a:schemeClr val="bg1">
                    <a:lumMod val="95000"/>
                    <a:lumOff val="5000"/>
                  </a:schemeClr>
                </a:solidFill>
              </a:rPr>
              <a:t>Одреди </a:t>
            </a:r>
            <a:r>
              <a:rPr lang="sr-Cyrl-CS" sz="3200" dirty="0">
                <a:solidFill>
                  <a:schemeClr val="bg1">
                    <a:lumMod val="95000"/>
                    <a:lumOff val="5000"/>
                  </a:schemeClr>
                </a:solidFill>
              </a:rPr>
              <a:t>место српског језика међу словенским језицима!</a:t>
            </a:r>
            <a:endParaRPr lang="en-US" sz="3200" dirty="0">
              <a:solidFill>
                <a:schemeClr val="bg1">
                  <a:lumMod val="95000"/>
                  <a:lumOff val="5000"/>
                </a:schemeClr>
              </a:solidFill>
            </a:endParaRPr>
          </a:p>
          <a:p>
            <a:pPr lvl="1"/>
            <a:r>
              <a:rPr lang="sr-Latn-RS" sz="3200" dirty="0">
                <a:solidFill>
                  <a:schemeClr val="bg1">
                    <a:lumMod val="95000"/>
                    <a:lumOff val="5000"/>
                  </a:schemeClr>
                </a:solidFill>
              </a:rPr>
              <a:t>- </a:t>
            </a:r>
            <a:r>
              <a:rPr lang="sr-Cyrl-CS" sz="3200" dirty="0">
                <a:solidFill>
                  <a:schemeClr val="bg1">
                    <a:lumMod val="95000"/>
                    <a:lumOff val="5000"/>
                  </a:schemeClr>
                </a:solidFill>
              </a:rPr>
              <a:t>Којој </a:t>
            </a:r>
            <a:r>
              <a:rPr lang="sr-Cyrl-CS" sz="3200" dirty="0">
                <a:solidFill>
                  <a:schemeClr val="bg1">
                    <a:lumMod val="95000"/>
                    <a:lumOff val="5000"/>
                  </a:schemeClr>
                </a:solidFill>
              </a:rPr>
              <a:t>језичкој породици припада српски језик?</a:t>
            </a:r>
            <a:endParaRPr lang="en-US" sz="3200" dirty="0">
              <a:solidFill>
                <a:schemeClr val="bg1">
                  <a:lumMod val="95000"/>
                  <a:lumOff val="5000"/>
                </a:schemeClr>
              </a:solidFill>
            </a:endParaRPr>
          </a:p>
        </p:txBody>
      </p:sp>
      <p:sp>
        <p:nvSpPr>
          <p:cNvPr id="3" name="Rectangle 2"/>
          <p:cNvSpPr/>
          <p:nvPr/>
        </p:nvSpPr>
        <p:spPr>
          <a:xfrm>
            <a:off x="2438400" y="3962401"/>
            <a:ext cx="7467600" cy="2062103"/>
          </a:xfrm>
          <a:prstGeom prst="rect">
            <a:avLst/>
          </a:prstGeom>
        </p:spPr>
        <p:txBody>
          <a:bodyPr wrap="square">
            <a:spAutoFit/>
          </a:bodyPr>
          <a:lstStyle/>
          <a:p>
            <a:r>
              <a:rPr lang="sr-Cyrl-CS" sz="3200" b="1" dirty="0">
                <a:solidFill>
                  <a:schemeClr val="bg1">
                    <a:lumMod val="95000"/>
                    <a:lumOff val="5000"/>
                  </a:schemeClr>
                </a:solidFill>
              </a:rPr>
              <a:t>ЗАКЉУЧАК</a:t>
            </a:r>
            <a:r>
              <a:rPr lang="sr-Cyrl-CS" sz="3200" dirty="0">
                <a:solidFill>
                  <a:schemeClr val="bg1">
                    <a:lumMod val="95000"/>
                    <a:lumOff val="5000"/>
                  </a:schemeClr>
                </a:solidFill>
              </a:rPr>
              <a:t>: Српски језик припада групи јужнословенских језика, словенској грани и индоевропској породици језика.</a:t>
            </a:r>
            <a:endParaRPr lang="en-US" sz="3200" dirty="0">
              <a:solidFill>
                <a:schemeClr val="bg1">
                  <a:lumMod val="95000"/>
                  <a:lumOff val="5000"/>
                </a:schemeClr>
              </a:solidFill>
            </a:endParaRPr>
          </a:p>
        </p:txBody>
      </p:sp>
    </p:spTree>
    <p:extLst>
      <p:ext uri="{BB962C8B-B14F-4D97-AF65-F5344CB8AC3E}">
        <p14:creationId xmlns:p14="http://schemas.microsoft.com/office/powerpoint/2010/main" val="135297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1" y="206619"/>
            <a:ext cx="4448175" cy="3028950"/>
          </a:xfrm>
          <a:prstGeom prst="rect">
            <a:avLst/>
          </a:prstGeom>
        </p:spPr>
      </p:pic>
      <p:sp>
        <p:nvSpPr>
          <p:cNvPr id="3" name="Rectangle 2"/>
          <p:cNvSpPr/>
          <p:nvPr/>
        </p:nvSpPr>
        <p:spPr>
          <a:xfrm>
            <a:off x="1905000" y="3657601"/>
            <a:ext cx="6781800" cy="2585323"/>
          </a:xfrm>
          <a:prstGeom prst="rect">
            <a:avLst/>
          </a:prstGeom>
        </p:spPr>
        <p:txBody>
          <a:bodyPr wrap="square">
            <a:spAutoFit/>
          </a:bodyPr>
          <a:lstStyle/>
          <a:p>
            <a:r>
              <a:rPr lang="en-US" dirty="0" err="1">
                <a:solidFill>
                  <a:schemeClr val="bg1"/>
                </a:solidFill>
              </a:rPr>
              <a:t>Као</a:t>
            </a:r>
            <a:r>
              <a:rPr lang="en-US" dirty="0">
                <a:solidFill>
                  <a:schemeClr val="bg1"/>
                </a:solidFill>
              </a:rPr>
              <a:t> </a:t>
            </a:r>
            <a:r>
              <a:rPr lang="en-US" dirty="0" err="1">
                <a:solidFill>
                  <a:schemeClr val="bg1"/>
                </a:solidFill>
              </a:rPr>
              <a:t>прапостојбина</a:t>
            </a:r>
            <a:r>
              <a:rPr lang="en-US" dirty="0">
                <a:solidFill>
                  <a:schemeClr val="bg1"/>
                </a:solidFill>
              </a:rPr>
              <a:t> </a:t>
            </a:r>
            <a:r>
              <a:rPr lang="en-US" dirty="0" err="1">
                <a:solidFill>
                  <a:schemeClr val="bg1"/>
                </a:solidFill>
              </a:rPr>
              <a:t>Словена</a:t>
            </a:r>
            <a:r>
              <a:rPr lang="en-US" dirty="0">
                <a:solidFill>
                  <a:schemeClr val="bg1"/>
                </a:solidFill>
              </a:rPr>
              <a:t> </a:t>
            </a:r>
            <a:r>
              <a:rPr lang="en-US" dirty="0" err="1">
                <a:solidFill>
                  <a:schemeClr val="bg1"/>
                </a:solidFill>
              </a:rPr>
              <a:t>препознаје</a:t>
            </a:r>
            <a:r>
              <a:rPr lang="en-US" dirty="0">
                <a:solidFill>
                  <a:schemeClr val="bg1"/>
                </a:solidFill>
              </a:rPr>
              <a:t> </a:t>
            </a:r>
            <a:r>
              <a:rPr lang="en-US" dirty="0" err="1">
                <a:solidFill>
                  <a:schemeClr val="bg1"/>
                </a:solidFill>
              </a:rPr>
              <a:t>се</a:t>
            </a:r>
            <a:r>
              <a:rPr lang="en-US" dirty="0">
                <a:solidFill>
                  <a:schemeClr val="bg1"/>
                </a:solidFill>
              </a:rPr>
              <a:t> </a:t>
            </a:r>
            <a:r>
              <a:rPr lang="en-US" dirty="0" err="1">
                <a:solidFill>
                  <a:schemeClr val="bg1"/>
                </a:solidFill>
              </a:rPr>
              <a:t>простор</a:t>
            </a:r>
            <a:r>
              <a:rPr lang="en-US" dirty="0">
                <a:solidFill>
                  <a:schemeClr val="bg1"/>
                </a:solidFill>
              </a:rPr>
              <a:t> </a:t>
            </a:r>
            <a:r>
              <a:rPr lang="en-US" dirty="0" err="1">
                <a:solidFill>
                  <a:schemeClr val="bg1"/>
                </a:solidFill>
              </a:rPr>
              <a:t>од</a:t>
            </a:r>
            <a:r>
              <a:rPr lang="en-US" dirty="0">
                <a:solidFill>
                  <a:schemeClr val="bg1"/>
                </a:solidFill>
              </a:rPr>
              <a:t> </a:t>
            </a:r>
            <a:r>
              <a:rPr lang="en-US" dirty="0" err="1">
                <a:solidFill>
                  <a:schemeClr val="bg1"/>
                </a:solidFill>
              </a:rPr>
              <a:t>Балтичког</a:t>
            </a:r>
            <a:r>
              <a:rPr lang="en-US" dirty="0">
                <a:solidFill>
                  <a:schemeClr val="bg1"/>
                </a:solidFill>
              </a:rPr>
              <a:t> </a:t>
            </a:r>
            <a:r>
              <a:rPr lang="en-US" dirty="0" err="1">
                <a:solidFill>
                  <a:schemeClr val="bg1"/>
                </a:solidFill>
              </a:rPr>
              <a:t>мора</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северу</a:t>
            </a:r>
            <a:r>
              <a:rPr lang="en-US" dirty="0">
                <a:solidFill>
                  <a:schemeClr val="bg1"/>
                </a:solidFill>
              </a:rPr>
              <a:t> </a:t>
            </a:r>
            <a:r>
              <a:rPr lang="en-US" dirty="0" err="1">
                <a:solidFill>
                  <a:schemeClr val="bg1"/>
                </a:solidFill>
              </a:rPr>
              <a:t>до</a:t>
            </a:r>
            <a:r>
              <a:rPr lang="en-US" dirty="0">
                <a:solidFill>
                  <a:schemeClr val="bg1"/>
                </a:solidFill>
              </a:rPr>
              <a:t> </a:t>
            </a:r>
            <a:r>
              <a:rPr lang="en-US" dirty="0" err="1">
                <a:solidFill>
                  <a:schemeClr val="bg1"/>
                </a:solidFill>
              </a:rPr>
              <a:t>планинског</a:t>
            </a:r>
            <a:r>
              <a:rPr lang="en-US" dirty="0">
                <a:solidFill>
                  <a:schemeClr val="bg1"/>
                </a:solidFill>
              </a:rPr>
              <a:t> </a:t>
            </a:r>
            <a:r>
              <a:rPr lang="en-US" dirty="0" err="1">
                <a:solidFill>
                  <a:schemeClr val="bg1"/>
                </a:solidFill>
              </a:rPr>
              <a:t>венца</a:t>
            </a:r>
            <a:r>
              <a:rPr lang="en-US" dirty="0">
                <a:solidFill>
                  <a:schemeClr val="bg1"/>
                </a:solidFill>
              </a:rPr>
              <a:t> </a:t>
            </a:r>
            <a:r>
              <a:rPr lang="en-US" dirty="0" err="1">
                <a:solidFill>
                  <a:schemeClr val="bg1"/>
                </a:solidFill>
              </a:rPr>
              <a:t>Карпата</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југу</a:t>
            </a:r>
            <a:r>
              <a:rPr lang="en-US" dirty="0">
                <a:solidFill>
                  <a:schemeClr val="bg1"/>
                </a:solidFill>
              </a:rPr>
              <a:t>, </a:t>
            </a:r>
            <a:r>
              <a:rPr lang="en-US" dirty="0" err="1">
                <a:solidFill>
                  <a:schemeClr val="bg1"/>
                </a:solidFill>
              </a:rPr>
              <a:t>од</a:t>
            </a:r>
            <a:r>
              <a:rPr lang="en-US" dirty="0">
                <a:solidFill>
                  <a:schemeClr val="bg1"/>
                </a:solidFill>
              </a:rPr>
              <a:t> </a:t>
            </a:r>
            <a:r>
              <a:rPr lang="en-US" dirty="0" err="1">
                <a:solidFill>
                  <a:schemeClr val="bg1"/>
                </a:solidFill>
              </a:rPr>
              <a:t>река</a:t>
            </a:r>
            <a:r>
              <a:rPr lang="en-US" dirty="0">
                <a:solidFill>
                  <a:schemeClr val="bg1"/>
                </a:solidFill>
              </a:rPr>
              <a:t> </a:t>
            </a:r>
            <a:r>
              <a:rPr lang="en-US" dirty="0" err="1">
                <a:solidFill>
                  <a:schemeClr val="bg1"/>
                </a:solidFill>
              </a:rPr>
              <a:t>Одре</a:t>
            </a:r>
            <a:r>
              <a:rPr lang="en-US" dirty="0">
                <a:solidFill>
                  <a:schemeClr val="bg1"/>
                </a:solidFill>
              </a:rPr>
              <a:t> и </a:t>
            </a:r>
            <a:r>
              <a:rPr lang="en-US" dirty="0" err="1">
                <a:solidFill>
                  <a:schemeClr val="bg1"/>
                </a:solidFill>
              </a:rPr>
              <a:t>Висле</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западу</a:t>
            </a:r>
            <a:r>
              <a:rPr lang="en-US" dirty="0">
                <a:solidFill>
                  <a:schemeClr val="bg1"/>
                </a:solidFill>
              </a:rPr>
              <a:t> </a:t>
            </a:r>
            <a:r>
              <a:rPr lang="en-US" dirty="0" err="1">
                <a:solidFill>
                  <a:schemeClr val="bg1"/>
                </a:solidFill>
              </a:rPr>
              <a:t>до</a:t>
            </a:r>
            <a:r>
              <a:rPr lang="en-US" dirty="0">
                <a:solidFill>
                  <a:schemeClr val="bg1"/>
                </a:solidFill>
              </a:rPr>
              <a:t> </a:t>
            </a:r>
            <a:r>
              <a:rPr lang="en-US" dirty="0" err="1">
                <a:solidFill>
                  <a:schemeClr val="bg1"/>
                </a:solidFill>
              </a:rPr>
              <a:t>Буга</a:t>
            </a:r>
            <a:r>
              <a:rPr lang="en-US" dirty="0">
                <a:solidFill>
                  <a:schemeClr val="bg1"/>
                </a:solidFill>
              </a:rPr>
              <a:t> и </a:t>
            </a:r>
            <a:r>
              <a:rPr lang="en-US" dirty="0" err="1">
                <a:solidFill>
                  <a:schemeClr val="bg1"/>
                </a:solidFill>
              </a:rPr>
              <a:t>Дњестра</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истоку</a:t>
            </a:r>
            <a:r>
              <a:rPr lang="en-US" dirty="0">
                <a:solidFill>
                  <a:schemeClr val="bg1"/>
                </a:solidFill>
              </a:rPr>
              <a:t>. </a:t>
            </a:r>
            <a:r>
              <a:rPr lang="en-US" dirty="0" err="1">
                <a:solidFill>
                  <a:schemeClr val="bg1"/>
                </a:solidFill>
              </a:rPr>
              <a:t>Из</a:t>
            </a:r>
            <a:r>
              <a:rPr lang="en-US" dirty="0">
                <a:solidFill>
                  <a:schemeClr val="bg1"/>
                </a:solidFill>
              </a:rPr>
              <a:t> </a:t>
            </a:r>
            <a:r>
              <a:rPr lang="en-US" dirty="0" err="1">
                <a:solidFill>
                  <a:schemeClr val="bg1"/>
                </a:solidFill>
              </a:rPr>
              <a:t>ових</a:t>
            </a:r>
            <a:r>
              <a:rPr lang="en-US" dirty="0">
                <a:solidFill>
                  <a:schemeClr val="bg1"/>
                </a:solidFill>
              </a:rPr>
              <a:t>, </a:t>
            </a:r>
            <a:r>
              <a:rPr lang="en-US" dirty="0" err="1">
                <a:solidFill>
                  <a:schemeClr val="bg1"/>
                </a:solidFill>
              </a:rPr>
              <a:t>античким</a:t>
            </a:r>
            <a:r>
              <a:rPr lang="en-US" dirty="0">
                <a:solidFill>
                  <a:schemeClr val="bg1"/>
                </a:solidFill>
              </a:rPr>
              <a:t> </a:t>
            </a:r>
            <a:r>
              <a:rPr lang="en-US" dirty="0" err="1">
                <a:solidFill>
                  <a:schemeClr val="bg1"/>
                </a:solidFill>
              </a:rPr>
              <a:t>писцима</a:t>
            </a:r>
            <a:r>
              <a:rPr lang="en-US" dirty="0">
                <a:solidFill>
                  <a:schemeClr val="bg1"/>
                </a:solidFill>
              </a:rPr>
              <a:t> </a:t>
            </a:r>
            <a:r>
              <a:rPr lang="en-US" dirty="0" err="1">
                <a:solidFill>
                  <a:schemeClr val="bg1"/>
                </a:solidFill>
              </a:rPr>
              <a:t>мало</a:t>
            </a:r>
            <a:r>
              <a:rPr lang="en-US" dirty="0">
                <a:solidFill>
                  <a:schemeClr val="bg1"/>
                </a:solidFill>
              </a:rPr>
              <a:t> </a:t>
            </a:r>
            <a:r>
              <a:rPr lang="en-US" dirty="0" err="1">
                <a:solidFill>
                  <a:schemeClr val="bg1"/>
                </a:solidFill>
              </a:rPr>
              <a:t>познатих</a:t>
            </a:r>
            <a:r>
              <a:rPr lang="en-US" dirty="0">
                <a:solidFill>
                  <a:schemeClr val="bg1"/>
                </a:solidFill>
              </a:rPr>
              <a:t> и </a:t>
            </a:r>
            <a:r>
              <a:rPr lang="en-US" dirty="0" err="1">
                <a:solidFill>
                  <a:schemeClr val="bg1"/>
                </a:solidFill>
              </a:rPr>
              <a:t>далеких</a:t>
            </a:r>
            <a:r>
              <a:rPr lang="en-US" dirty="0">
                <a:solidFill>
                  <a:schemeClr val="bg1"/>
                </a:solidFill>
              </a:rPr>
              <a:t> </a:t>
            </a:r>
            <a:r>
              <a:rPr lang="en-US" dirty="0" err="1">
                <a:solidFill>
                  <a:schemeClr val="bg1"/>
                </a:solidFill>
              </a:rPr>
              <a:t>предела</a:t>
            </a:r>
            <a:r>
              <a:rPr lang="en-US" dirty="0">
                <a:solidFill>
                  <a:schemeClr val="bg1"/>
                </a:solidFill>
              </a:rPr>
              <a:t>, </a:t>
            </a:r>
            <a:r>
              <a:rPr lang="en-US" dirty="0" err="1">
                <a:solidFill>
                  <a:schemeClr val="bg1"/>
                </a:solidFill>
              </a:rPr>
              <a:t>Словени</a:t>
            </a:r>
            <a:r>
              <a:rPr lang="en-US" dirty="0">
                <a:solidFill>
                  <a:schemeClr val="bg1"/>
                </a:solidFill>
              </a:rPr>
              <a:t> </a:t>
            </a:r>
            <a:r>
              <a:rPr lang="en-US" dirty="0" err="1">
                <a:solidFill>
                  <a:schemeClr val="bg1"/>
                </a:solidFill>
              </a:rPr>
              <a:t>су</a:t>
            </a:r>
            <a:r>
              <a:rPr lang="en-US" dirty="0">
                <a:solidFill>
                  <a:schemeClr val="bg1"/>
                </a:solidFill>
              </a:rPr>
              <a:t> </a:t>
            </a:r>
            <a:r>
              <a:rPr lang="en-US" dirty="0" err="1">
                <a:solidFill>
                  <a:schemeClr val="bg1"/>
                </a:solidFill>
              </a:rPr>
              <a:t>крајем</a:t>
            </a:r>
            <a:r>
              <a:rPr lang="en-US" dirty="0">
                <a:solidFill>
                  <a:schemeClr val="bg1"/>
                </a:solidFill>
              </a:rPr>
              <a:t> </a:t>
            </a:r>
            <a:r>
              <a:rPr lang="en-US" dirty="0" err="1">
                <a:solidFill>
                  <a:schemeClr val="bg1"/>
                </a:solidFill>
              </a:rPr>
              <a:t>петог</a:t>
            </a:r>
            <a:r>
              <a:rPr lang="en-US" dirty="0">
                <a:solidFill>
                  <a:schemeClr val="bg1"/>
                </a:solidFill>
              </a:rPr>
              <a:t>  </a:t>
            </a:r>
            <a:r>
              <a:rPr lang="en-US" dirty="0" err="1">
                <a:solidFill>
                  <a:schemeClr val="bg1"/>
                </a:solidFill>
              </a:rPr>
              <a:t>века</a:t>
            </a:r>
            <a:r>
              <a:rPr lang="en-US" dirty="0">
                <a:solidFill>
                  <a:schemeClr val="bg1"/>
                </a:solidFill>
              </a:rPr>
              <a:t> </a:t>
            </a:r>
            <a:r>
              <a:rPr lang="en-US" dirty="0" err="1">
                <a:solidFill>
                  <a:schemeClr val="bg1"/>
                </a:solidFill>
              </a:rPr>
              <a:t>започели</a:t>
            </a:r>
            <a:r>
              <a:rPr lang="en-US" dirty="0">
                <a:solidFill>
                  <a:schemeClr val="bg1"/>
                </a:solidFill>
              </a:rPr>
              <a:t> </a:t>
            </a:r>
            <a:r>
              <a:rPr lang="en-US" dirty="0" err="1">
                <a:solidFill>
                  <a:schemeClr val="bg1"/>
                </a:solidFill>
              </a:rPr>
              <a:t>сеобе</a:t>
            </a:r>
            <a:r>
              <a:rPr lang="en-US" dirty="0">
                <a:solidFill>
                  <a:schemeClr val="bg1"/>
                </a:solidFill>
              </a:rPr>
              <a:t>. </a:t>
            </a:r>
            <a:r>
              <a:rPr lang="en-US" dirty="0" err="1">
                <a:solidFill>
                  <a:schemeClr val="bg1"/>
                </a:solidFill>
              </a:rPr>
              <a:t>Узроци</a:t>
            </a:r>
            <a:r>
              <a:rPr lang="en-US" dirty="0">
                <a:solidFill>
                  <a:schemeClr val="bg1"/>
                </a:solidFill>
              </a:rPr>
              <a:t>  </a:t>
            </a:r>
            <a:r>
              <a:rPr lang="en-US" dirty="0" err="1">
                <a:solidFill>
                  <a:schemeClr val="bg1"/>
                </a:solidFill>
              </a:rPr>
              <a:t>сеоба</a:t>
            </a:r>
            <a:r>
              <a:rPr lang="en-US" dirty="0">
                <a:solidFill>
                  <a:schemeClr val="bg1"/>
                </a:solidFill>
              </a:rPr>
              <a:t> </a:t>
            </a:r>
            <a:r>
              <a:rPr lang="en-US" dirty="0" err="1">
                <a:solidFill>
                  <a:schemeClr val="bg1"/>
                </a:solidFill>
              </a:rPr>
              <a:t>Словена</a:t>
            </a:r>
            <a:r>
              <a:rPr lang="en-US" dirty="0">
                <a:solidFill>
                  <a:schemeClr val="bg1"/>
                </a:solidFill>
              </a:rPr>
              <a:t> </a:t>
            </a:r>
            <a:r>
              <a:rPr lang="en-US" dirty="0" err="1">
                <a:solidFill>
                  <a:schemeClr val="bg1"/>
                </a:solidFill>
              </a:rPr>
              <a:t>су</a:t>
            </a:r>
            <a:r>
              <a:rPr lang="en-US" dirty="0">
                <a:solidFill>
                  <a:schemeClr val="bg1"/>
                </a:solidFill>
              </a:rPr>
              <a:t>:</a:t>
            </a:r>
          </a:p>
          <a:p>
            <a:r>
              <a:rPr lang="en-US" dirty="0">
                <a:solidFill>
                  <a:schemeClr val="bg1"/>
                </a:solidFill>
              </a:rPr>
              <a:t>-</a:t>
            </a:r>
            <a:r>
              <a:rPr lang="en-US" dirty="0" err="1">
                <a:solidFill>
                  <a:schemeClr val="bg1"/>
                </a:solidFill>
              </a:rPr>
              <a:t>недостатак</a:t>
            </a:r>
            <a:r>
              <a:rPr lang="en-US" dirty="0">
                <a:solidFill>
                  <a:schemeClr val="bg1"/>
                </a:solidFill>
              </a:rPr>
              <a:t> </a:t>
            </a:r>
            <a:r>
              <a:rPr lang="en-US" dirty="0" err="1">
                <a:solidFill>
                  <a:schemeClr val="bg1"/>
                </a:solidFill>
              </a:rPr>
              <a:t>плодне</a:t>
            </a:r>
            <a:r>
              <a:rPr lang="en-US" dirty="0">
                <a:solidFill>
                  <a:schemeClr val="bg1"/>
                </a:solidFill>
              </a:rPr>
              <a:t> </a:t>
            </a:r>
            <a:r>
              <a:rPr lang="en-US" dirty="0" err="1">
                <a:solidFill>
                  <a:schemeClr val="bg1"/>
                </a:solidFill>
              </a:rPr>
              <a:t>земље</a:t>
            </a:r>
            <a:endParaRPr lang="en-US" dirty="0">
              <a:solidFill>
                <a:schemeClr val="bg1"/>
              </a:solidFill>
            </a:endParaRPr>
          </a:p>
          <a:p>
            <a:r>
              <a:rPr lang="en-US" dirty="0">
                <a:solidFill>
                  <a:schemeClr val="bg1"/>
                </a:solidFill>
              </a:rPr>
              <a:t>-</a:t>
            </a:r>
            <a:r>
              <a:rPr lang="en-US" dirty="0" err="1">
                <a:solidFill>
                  <a:schemeClr val="bg1"/>
                </a:solidFill>
              </a:rPr>
              <a:t>пренасељеност</a:t>
            </a:r>
            <a:r>
              <a:rPr lang="en-US" dirty="0">
                <a:solidFill>
                  <a:schemeClr val="bg1"/>
                </a:solidFill>
              </a:rPr>
              <a:t> </a:t>
            </a:r>
          </a:p>
          <a:p>
            <a:r>
              <a:rPr lang="en-US" dirty="0">
                <a:solidFill>
                  <a:schemeClr val="bg1"/>
                </a:solidFill>
              </a:rPr>
              <a:t>-</a:t>
            </a:r>
            <a:r>
              <a:rPr lang="en-US" dirty="0" err="1">
                <a:solidFill>
                  <a:schemeClr val="bg1"/>
                </a:solidFill>
              </a:rPr>
              <a:t>Велика</a:t>
            </a:r>
            <a:r>
              <a:rPr lang="en-US" dirty="0">
                <a:solidFill>
                  <a:schemeClr val="bg1"/>
                </a:solidFill>
              </a:rPr>
              <a:t> </a:t>
            </a:r>
            <a:r>
              <a:rPr lang="en-US" dirty="0" err="1">
                <a:solidFill>
                  <a:schemeClr val="bg1"/>
                </a:solidFill>
              </a:rPr>
              <a:t>сеоба</a:t>
            </a:r>
            <a:r>
              <a:rPr lang="en-US" dirty="0">
                <a:solidFill>
                  <a:schemeClr val="bg1"/>
                </a:solidFill>
              </a:rPr>
              <a:t> </a:t>
            </a:r>
            <a:r>
              <a:rPr lang="en-US" dirty="0" err="1">
                <a:solidFill>
                  <a:schemeClr val="bg1"/>
                </a:solidFill>
              </a:rPr>
              <a:t>народа</a:t>
            </a:r>
            <a:endParaRPr lang="en-US" dirty="0">
              <a:solidFill>
                <a:schemeClr val="bg1"/>
              </a:solidFill>
            </a:endParaRPr>
          </a:p>
        </p:txBody>
      </p:sp>
      <p:sp>
        <p:nvSpPr>
          <p:cNvPr id="5" name="TextBox 4"/>
          <p:cNvSpPr txBox="1"/>
          <p:nvPr/>
        </p:nvSpPr>
        <p:spPr>
          <a:xfrm>
            <a:off x="2514600" y="914400"/>
            <a:ext cx="3048000" cy="646331"/>
          </a:xfrm>
          <a:prstGeom prst="rect">
            <a:avLst/>
          </a:prstGeom>
          <a:noFill/>
        </p:spPr>
        <p:txBody>
          <a:bodyPr wrap="square" rtlCol="0">
            <a:spAutoFit/>
          </a:bodyPr>
          <a:lstStyle/>
          <a:p>
            <a:pPr algn="ctr"/>
            <a:r>
              <a:rPr lang="sr-Cyrl-RS" dirty="0">
                <a:solidFill>
                  <a:schemeClr val="bg1"/>
                </a:solidFill>
              </a:rPr>
              <a:t>Словени и њихове сеобе на </a:t>
            </a:r>
            <a:r>
              <a:rPr lang="sr-Cyrl-RS" dirty="0">
                <a:solidFill>
                  <a:schemeClr val="bg1"/>
                </a:solidFill>
                <a:hlinkClick r:id="rId3"/>
              </a:rPr>
              <a:t>адреси</a:t>
            </a:r>
            <a:endParaRPr lang="en-US" dirty="0">
              <a:solidFill>
                <a:schemeClr val="bg1"/>
              </a:solidFill>
            </a:endParaRPr>
          </a:p>
        </p:txBody>
      </p:sp>
    </p:spTree>
    <p:extLst>
      <p:ext uri="{BB962C8B-B14F-4D97-AF65-F5344CB8AC3E}">
        <p14:creationId xmlns:p14="http://schemas.microsoft.com/office/powerpoint/2010/main" val="20031696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1" y="228600"/>
            <a:ext cx="5287863" cy="4191000"/>
          </a:xfrm>
          <a:prstGeom prst="rect">
            <a:avLst/>
          </a:prstGeom>
        </p:spPr>
      </p:pic>
      <p:sp>
        <p:nvSpPr>
          <p:cNvPr id="3" name="Rectangle 2"/>
          <p:cNvSpPr/>
          <p:nvPr/>
        </p:nvSpPr>
        <p:spPr>
          <a:xfrm>
            <a:off x="2110531" y="4800601"/>
            <a:ext cx="7620000" cy="2031325"/>
          </a:xfrm>
          <a:prstGeom prst="rect">
            <a:avLst/>
          </a:prstGeom>
        </p:spPr>
        <p:txBody>
          <a:bodyPr wrap="square">
            <a:spAutoFit/>
          </a:bodyPr>
          <a:lstStyle/>
          <a:p>
            <a:r>
              <a:rPr lang="en-US" dirty="0" err="1">
                <a:solidFill>
                  <a:schemeClr val="bg1"/>
                </a:solidFill>
              </a:rPr>
              <a:t>Јужни</a:t>
            </a:r>
            <a:r>
              <a:rPr lang="en-US" dirty="0">
                <a:solidFill>
                  <a:schemeClr val="bg1"/>
                </a:solidFill>
              </a:rPr>
              <a:t> </a:t>
            </a:r>
            <a:r>
              <a:rPr lang="en-US" dirty="0" err="1">
                <a:solidFill>
                  <a:schemeClr val="bg1"/>
                </a:solidFill>
              </a:rPr>
              <a:t>Словени</a:t>
            </a:r>
            <a:r>
              <a:rPr lang="en-US" dirty="0">
                <a:solidFill>
                  <a:schemeClr val="bg1"/>
                </a:solidFill>
              </a:rPr>
              <a:t> </a:t>
            </a:r>
            <a:r>
              <a:rPr lang="en-US" dirty="0" err="1">
                <a:solidFill>
                  <a:schemeClr val="bg1"/>
                </a:solidFill>
              </a:rPr>
              <a:t>се</a:t>
            </a:r>
            <a:r>
              <a:rPr lang="en-US" dirty="0">
                <a:solidFill>
                  <a:schemeClr val="bg1"/>
                </a:solidFill>
              </a:rPr>
              <a:t> </a:t>
            </a:r>
            <a:r>
              <a:rPr lang="en-US" dirty="0" err="1">
                <a:solidFill>
                  <a:schemeClr val="bg1"/>
                </a:solidFill>
              </a:rPr>
              <a:t>најпре</a:t>
            </a:r>
            <a:r>
              <a:rPr lang="en-US" dirty="0">
                <a:solidFill>
                  <a:schemeClr val="bg1"/>
                </a:solidFill>
              </a:rPr>
              <a:t> </a:t>
            </a:r>
            <a:r>
              <a:rPr lang="en-US" dirty="0" err="1">
                <a:solidFill>
                  <a:schemeClr val="bg1"/>
                </a:solidFill>
              </a:rPr>
              <a:t>досељавају</a:t>
            </a:r>
            <a:r>
              <a:rPr lang="en-US" dirty="0">
                <a:solidFill>
                  <a:schemeClr val="bg1"/>
                </a:solidFill>
              </a:rPr>
              <a:t> у </a:t>
            </a:r>
            <a:r>
              <a:rPr lang="en-US" dirty="0" err="1">
                <a:solidFill>
                  <a:schemeClr val="bg1"/>
                </a:solidFill>
              </a:rPr>
              <a:t>Панонску</a:t>
            </a:r>
            <a:r>
              <a:rPr lang="en-US" dirty="0">
                <a:solidFill>
                  <a:schemeClr val="bg1"/>
                </a:solidFill>
              </a:rPr>
              <a:t> </a:t>
            </a:r>
            <a:r>
              <a:rPr lang="en-US" dirty="0" err="1">
                <a:solidFill>
                  <a:schemeClr val="bg1"/>
                </a:solidFill>
              </a:rPr>
              <a:t>низију</a:t>
            </a:r>
            <a:r>
              <a:rPr lang="en-US" dirty="0">
                <a:solidFill>
                  <a:schemeClr val="bg1"/>
                </a:solidFill>
              </a:rPr>
              <a:t> ,у </a:t>
            </a:r>
            <a:r>
              <a:rPr lang="en-US" dirty="0" err="1">
                <a:solidFill>
                  <a:schemeClr val="bg1"/>
                </a:solidFill>
              </a:rPr>
              <a:t>суседство</a:t>
            </a:r>
            <a:r>
              <a:rPr lang="en-US" dirty="0">
                <a:solidFill>
                  <a:schemeClr val="bg1"/>
                </a:solidFill>
              </a:rPr>
              <a:t> </a:t>
            </a:r>
            <a:r>
              <a:rPr lang="en-US" dirty="0" err="1">
                <a:solidFill>
                  <a:schemeClr val="bg1"/>
                </a:solidFill>
              </a:rPr>
              <a:t>Авара</a:t>
            </a:r>
            <a:r>
              <a:rPr lang="en-US" dirty="0">
                <a:solidFill>
                  <a:schemeClr val="bg1"/>
                </a:solidFill>
              </a:rPr>
              <a:t> и </a:t>
            </a:r>
            <a:r>
              <a:rPr lang="en-US" dirty="0" err="1">
                <a:solidFill>
                  <a:schemeClr val="bg1"/>
                </a:solidFill>
              </a:rPr>
              <a:t>ту</a:t>
            </a:r>
            <a:r>
              <a:rPr lang="en-US" dirty="0">
                <a:solidFill>
                  <a:schemeClr val="bg1"/>
                </a:solidFill>
              </a:rPr>
              <a:t> </a:t>
            </a:r>
            <a:r>
              <a:rPr lang="en-US" dirty="0" err="1">
                <a:solidFill>
                  <a:schemeClr val="bg1"/>
                </a:solidFill>
              </a:rPr>
              <a:t>их</a:t>
            </a:r>
            <a:r>
              <a:rPr lang="en-US" dirty="0">
                <a:solidFill>
                  <a:schemeClr val="bg1"/>
                </a:solidFill>
              </a:rPr>
              <a:t> </a:t>
            </a:r>
            <a:r>
              <a:rPr lang="en-US" dirty="0" err="1">
                <a:solidFill>
                  <a:schemeClr val="bg1"/>
                </a:solidFill>
              </a:rPr>
              <a:t>византијски</a:t>
            </a:r>
            <a:r>
              <a:rPr lang="en-US" dirty="0">
                <a:solidFill>
                  <a:schemeClr val="bg1"/>
                </a:solidFill>
              </a:rPr>
              <a:t> </a:t>
            </a:r>
            <a:r>
              <a:rPr lang="en-US" dirty="0" err="1">
                <a:solidFill>
                  <a:schemeClr val="bg1"/>
                </a:solidFill>
              </a:rPr>
              <a:t>писци</a:t>
            </a:r>
            <a:r>
              <a:rPr lang="en-US" dirty="0">
                <a:solidFill>
                  <a:schemeClr val="bg1"/>
                </a:solidFill>
              </a:rPr>
              <a:t> </a:t>
            </a:r>
            <a:r>
              <a:rPr lang="en-US" dirty="0" err="1">
                <a:solidFill>
                  <a:schemeClr val="bg1"/>
                </a:solidFill>
              </a:rPr>
              <a:t>описују</a:t>
            </a:r>
            <a:r>
              <a:rPr lang="en-US" dirty="0">
                <a:solidFill>
                  <a:schemeClr val="bg1"/>
                </a:solidFill>
              </a:rPr>
              <a:t> </a:t>
            </a:r>
            <a:r>
              <a:rPr lang="en-US" dirty="0" err="1">
                <a:solidFill>
                  <a:schemeClr val="bg1"/>
                </a:solidFill>
              </a:rPr>
              <a:t>као</a:t>
            </a:r>
            <a:r>
              <a:rPr lang="en-US" dirty="0">
                <a:solidFill>
                  <a:schemeClr val="bg1"/>
                </a:solidFill>
              </a:rPr>
              <a:t> „...</a:t>
            </a:r>
            <a:r>
              <a:rPr lang="en-US" dirty="0" err="1">
                <a:solidFill>
                  <a:schemeClr val="bg1"/>
                </a:solidFill>
              </a:rPr>
              <a:t>слободна</a:t>
            </a:r>
            <a:r>
              <a:rPr lang="en-US" dirty="0">
                <a:solidFill>
                  <a:schemeClr val="bg1"/>
                </a:solidFill>
              </a:rPr>
              <a:t> </a:t>
            </a:r>
            <a:r>
              <a:rPr lang="en-US" dirty="0" err="1">
                <a:solidFill>
                  <a:schemeClr val="bg1"/>
                </a:solidFill>
              </a:rPr>
              <a:t>племена</a:t>
            </a:r>
            <a:r>
              <a:rPr lang="en-US" dirty="0">
                <a:solidFill>
                  <a:schemeClr val="bg1"/>
                </a:solidFill>
              </a:rPr>
              <a:t> </a:t>
            </a:r>
            <a:r>
              <a:rPr lang="en-US" dirty="0" err="1">
                <a:solidFill>
                  <a:schemeClr val="bg1"/>
                </a:solidFill>
              </a:rPr>
              <a:t>која</a:t>
            </a:r>
            <a:r>
              <a:rPr lang="en-US" dirty="0">
                <a:solidFill>
                  <a:schemeClr val="bg1"/>
                </a:solidFill>
              </a:rPr>
              <a:t> </a:t>
            </a:r>
            <a:r>
              <a:rPr lang="en-US" dirty="0" err="1">
                <a:solidFill>
                  <a:schemeClr val="bg1"/>
                </a:solidFill>
              </a:rPr>
              <a:t>никако</a:t>
            </a:r>
            <a:r>
              <a:rPr lang="en-US" dirty="0">
                <a:solidFill>
                  <a:schemeClr val="bg1"/>
                </a:solidFill>
              </a:rPr>
              <a:t> </a:t>
            </a:r>
            <a:r>
              <a:rPr lang="en-US" dirty="0" err="1">
                <a:solidFill>
                  <a:schemeClr val="bg1"/>
                </a:solidFill>
              </a:rPr>
              <a:t>не</a:t>
            </a:r>
            <a:r>
              <a:rPr lang="en-US" dirty="0">
                <a:solidFill>
                  <a:schemeClr val="bg1"/>
                </a:solidFill>
              </a:rPr>
              <a:t> </a:t>
            </a:r>
            <a:r>
              <a:rPr lang="en-US" dirty="0" err="1">
                <a:solidFill>
                  <a:schemeClr val="bg1"/>
                </a:solidFill>
              </a:rPr>
              <a:t>дозвољавају</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буду</a:t>
            </a:r>
            <a:r>
              <a:rPr lang="en-US" dirty="0">
                <a:solidFill>
                  <a:schemeClr val="bg1"/>
                </a:solidFill>
              </a:rPr>
              <a:t> </a:t>
            </a:r>
            <a:r>
              <a:rPr lang="en-US" dirty="0" err="1">
                <a:solidFill>
                  <a:schemeClr val="bg1"/>
                </a:solidFill>
              </a:rPr>
              <a:t>поробљена</a:t>
            </a:r>
            <a:r>
              <a:rPr lang="en-US" dirty="0">
                <a:solidFill>
                  <a:schemeClr val="bg1"/>
                </a:solidFill>
              </a:rPr>
              <a:t>. </a:t>
            </a:r>
            <a:r>
              <a:rPr lang="en-US" dirty="0" err="1">
                <a:solidFill>
                  <a:schemeClr val="bg1"/>
                </a:solidFill>
              </a:rPr>
              <a:t>Многољудна</a:t>
            </a:r>
            <a:r>
              <a:rPr lang="en-US" dirty="0">
                <a:solidFill>
                  <a:schemeClr val="bg1"/>
                </a:solidFill>
              </a:rPr>
              <a:t> </a:t>
            </a:r>
            <a:r>
              <a:rPr lang="en-US" dirty="0" err="1">
                <a:solidFill>
                  <a:schemeClr val="bg1"/>
                </a:solidFill>
              </a:rPr>
              <a:t>су</a:t>
            </a:r>
            <a:r>
              <a:rPr lang="en-US" dirty="0">
                <a:solidFill>
                  <a:schemeClr val="bg1"/>
                </a:solidFill>
              </a:rPr>
              <a:t> и </a:t>
            </a:r>
            <a:r>
              <a:rPr lang="en-US" dirty="0" err="1">
                <a:solidFill>
                  <a:schemeClr val="bg1"/>
                </a:solidFill>
              </a:rPr>
              <a:t>издржљива</a:t>
            </a:r>
            <a:r>
              <a:rPr lang="en-US" dirty="0">
                <a:solidFill>
                  <a:schemeClr val="bg1"/>
                </a:solidFill>
              </a:rPr>
              <a:t>. </a:t>
            </a:r>
            <a:r>
              <a:rPr lang="en-US" dirty="0" err="1">
                <a:solidFill>
                  <a:schemeClr val="bg1"/>
                </a:solidFill>
              </a:rPr>
              <a:t>Љубазни</a:t>
            </a:r>
            <a:r>
              <a:rPr lang="en-US" dirty="0">
                <a:solidFill>
                  <a:schemeClr val="bg1"/>
                </a:solidFill>
              </a:rPr>
              <a:t> </a:t>
            </a:r>
            <a:r>
              <a:rPr lang="en-US" dirty="0" err="1">
                <a:solidFill>
                  <a:schemeClr val="bg1"/>
                </a:solidFill>
              </a:rPr>
              <a:t>су</a:t>
            </a:r>
            <a:r>
              <a:rPr lang="en-US" dirty="0">
                <a:solidFill>
                  <a:schemeClr val="bg1"/>
                </a:solidFill>
              </a:rPr>
              <a:t> </a:t>
            </a:r>
            <a:r>
              <a:rPr lang="en-US" dirty="0" err="1">
                <a:solidFill>
                  <a:schemeClr val="bg1"/>
                </a:solidFill>
              </a:rPr>
              <a:t>према</a:t>
            </a:r>
            <a:r>
              <a:rPr lang="en-US" dirty="0">
                <a:solidFill>
                  <a:schemeClr val="bg1"/>
                </a:solidFill>
              </a:rPr>
              <a:t> </a:t>
            </a:r>
            <a:r>
              <a:rPr lang="en-US" dirty="0" err="1">
                <a:solidFill>
                  <a:schemeClr val="bg1"/>
                </a:solidFill>
              </a:rPr>
              <a:t>странцима</a:t>
            </a:r>
            <a:r>
              <a:rPr lang="en-US" dirty="0">
                <a:solidFill>
                  <a:schemeClr val="bg1"/>
                </a:solidFill>
              </a:rPr>
              <a:t> и </a:t>
            </a:r>
            <a:r>
              <a:rPr lang="en-US" dirty="0" err="1">
                <a:solidFill>
                  <a:schemeClr val="bg1"/>
                </a:solidFill>
              </a:rPr>
              <a:t>проводе</a:t>
            </a:r>
            <a:r>
              <a:rPr lang="en-US" dirty="0">
                <a:solidFill>
                  <a:schemeClr val="bg1"/>
                </a:solidFill>
              </a:rPr>
              <a:t> </a:t>
            </a:r>
            <a:r>
              <a:rPr lang="en-US" dirty="0" err="1">
                <a:solidFill>
                  <a:schemeClr val="bg1"/>
                </a:solidFill>
              </a:rPr>
              <a:t>их</a:t>
            </a:r>
            <a:r>
              <a:rPr lang="en-US" dirty="0">
                <a:solidFill>
                  <a:schemeClr val="bg1"/>
                </a:solidFill>
              </a:rPr>
              <a:t> </a:t>
            </a:r>
            <a:r>
              <a:rPr lang="en-US" dirty="0" err="1">
                <a:solidFill>
                  <a:schemeClr val="bg1"/>
                </a:solidFill>
              </a:rPr>
              <a:t>од</a:t>
            </a:r>
            <a:r>
              <a:rPr lang="en-US" dirty="0">
                <a:solidFill>
                  <a:schemeClr val="bg1"/>
                </a:solidFill>
              </a:rPr>
              <a:t> </a:t>
            </a:r>
            <a:r>
              <a:rPr lang="en-US" dirty="0" err="1">
                <a:solidFill>
                  <a:schemeClr val="bg1"/>
                </a:solidFill>
              </a:rPr>
              <a:t>места</a:t>
            </a:r>
            <a:r>
              <a:rPr lang="en-US" dirty="0">
                <a:solidFill>
                  <a:schemeClr val="bg1"/>
                </a:solidFill>
              </a:rPr>
              <a:t> </a:t>
            </a:r>
            <a:r>
              <a:rPr lang="en-US" dirty="0" err="1">
                <a:solidFill>
                  <a:schemeClr val="bg1"/>
                </a:solidFill>
              </a:rPr>
              <a:t>до</a:t>
            </a:r>
            <a:r>
              <a:rPr lang="en-US" dirty="0">
                <a:solidFill>
                  <a:schemeClr val="bg1"/>
                </a:solidFill>
              </a:rPr>
              <a:t> </a:t>
            </a:r>
            <a:r>
              <a:rPr lang="en-US" dirty="0" err="1">
                <a:solidFill>
                  <a:schemeClr val="bg1"/>
                </a:solidFill>
              </a:rPr>
              <a:t>места</a:t>
            </a:r>
            <a:r>
              <a:rPr lang="en-US" dirty="0">
                <a:solidFill>
                  <a:schemeClr val="bg1"/>
                </a:solidFill>
              </a:rPr>
              <a:t>, </a:t>
            </a:r>
            <a:r>
              <a:rPr lang="en-US" dirty="0" err="1">
                <a:solidFill>
                  <a:schemeClr val="bg1"/>
                </a:solidFill>
              </a:rPr>
              <a:t>где</a:t>
            </a:r>
            <a:r>
              <a:rPr lang="en-US" dirty="0">
                <a:solidFill>
                  <a:schemeClr val="bg1"/>
                </a:solidFill>
              </a:rPr>
              <a:t> </a:t>
            </a:r>
            <a:r>
              <a:rPr lang="en-US" dirty="0" err="1">
                <a:solidFill>
                  <a:schemeClr val="bg1"/>
                </a:solidFill>
              </a:rPr>
              <a:t>год</a:t>
            </a:r>
            <a:r>
              <a:rPr lang="en-US" dirty="0">
                <a:solidFill>
                  <a:schemeClr val="bg1"/>
                </a:solidFill>
              </a:rPr>
              <a:t> </a:t>
            </a:r>
            <a:r>
              <a:rPr lang="en-US" dirty="0" err="1">
                <a:solidFill>
                  <a:schemeClr val="bg1"/>
                </a:solidFill>
              </a:rPr>
              <a:t>зажеле</a:t>
            </a:r>
            <a:r>
              <a:rPr lang="en-US" dirty="0">
                <a:solidFill>
                  <a:schemeClr val="bg1"/>
                </a:solidFill>
              </a:rPr>
              <a:t>. </a:t>
            </a:r>
            <a:r>
              <a:rPr lang="en-US" dirty="0" err="1">
                <a:solidFill>
                  <a:schemeClr val="bg1"/>
                </a:solidFill>
              </a:rPr>
              <a:t>Своје</a:t>
            </a:r>
            <a:r>
              <a:rPr lang="en-US" dirty="0">
                <a:solidFill>
                  <a:schemeClr val="bg1"/>
                </a:solidFill>
              </a:rPr>
              <a:t> </a:t>
            </a:r>
            <a:r>
              <a:rPr lang="en-US" dirty="0" err="1">
                <a:solidFill>
                  <a:schemeClr val="bg1"/>
                </a:solidFill>
              </a:rPr>
              <a:t>заробљенике</a:t>
            </a:r>
            <a:r>
              <a:rPr lang="en-US" dirty="0">
                <a:solidFill>
                  <a:schemeClr val="bg1"/>
                </a:solidFill>
              </a:rPr>
              <a:t> </a:t>
            </a:r>
            <a:r>
              <a:rPr lang="en-US" dirty="0" err="1">
                <a:solidFill>
                  <a:schemeClr val="bg1"/>
                </a:solidFill>
              </a:rPr>
              <a:t>не</a:t>
            </a:r>
            <a:r>
              <a:rPr lang="en-US" dirty="0">
                <a:solidFill>
                  <a:schemeClr val="bg1"/>
                </a:solidFill>
              </a:rPr>
              <a:t> </a:t>
            </a:r>
            <a:r>
              <a:rPr lang="en-US" dirty="0" err="1">
                <a:solidFill>
                  <a:schemeClr val="bg1"/>
                </a:solidFill>
              </a:rPr>
              <a:t>задржавају</a:t>
            </a:r>
            <a:r>
              <a:rPr lang="en-US" dirty="0">
                <a:solidFill>
                  <a:schemeClr val="bg1"/>
                </a:solidFill>
              </a:rPr>
              <a:t> </a:t>
            </a:r>
            <a:r>
              <a:rPr lang="en-US" dirty="0" err="1">
                <a:solidFill>
                  <a:schemeClr val="bg1"/>
                </a:solidFill>
              </a:rPr>
              <a:t>читаво</a:t>
            </a:r>
            <a:r>
              <a:rPr lang="en-US" dirty="0">
                <a:solidFill>
                  <a:schemeClr val="bg1"/>
                </a:solidFill>
              </a:rPr>
              <a:t> </a:t>
            </a:r>
            <a:r>
              <a:rPr lang="en-US" dirty="0" err="1">
                <a:solidFill>
                  <a:schemeClr val="bg1"/>
                </a:solidFill>
              </a:rPr>
              <a:t>време</a:t>
            </a:r>
            <a:r>
              <a:rPr lang="en-US" dirty="0">
                <a:solidFill>
                  <a:schemeClr val="bg1"/>
                </a:solidFill>
              </a:rPr>
              <a:t> </a:t>
            </a:r>
            <a:r>
              <a:rPr lang="en-US" dirty="0" err="1">
                <a:solidFill>
                  <a:schemeClr val="bg1"/>
                </a:solidFill>
              </a:rPr>
              <a:t>као</a:t>
            </a:r>
            <a:r>
              <a:rPr lang="en-US" dirty="0">
                <a:solidFill>
                  <a:schemeClr val="bg1"/>
                </a:solidFill>
              </a:rPr>
              <a:t> </a:t>
            </a:r>
            <a:r>
              <a:rPr lang="en-US" dirty="0" err="1">
                <a:solidFill>
                  <a:schemeClr val="bg1"/>
                </a:solidFill>
              </a:rPr>
              <a:t>други</a:t>
            </a:r>
            <a:r>
              <a:rPr lang="en-US" dirty="0">
                <a:solidFill>
                  <a:schemeClr val="bg1"/>
                </a:solidFill>
              </a:rPr>
              <a:t> </a:t>
            </a:r>
            <a:r>
              <a:rPr lang="en-US" dirty="0" err="1">
                <a:solidFill>
                  <a:schemeClr val="bg1"/>
                </a:solidFill>
              </a:rPr>
              <a:t>народи</a:t>
            </a:r>
            <a:r>
              <a:rPr lang="en-US" dirty="0">
                <a:solidFill>
                  <a:schemeClr val="bg1"/>
                </a:solidFill>
              </a:rPr>
              <a:t>.“</a:t>
            </a:r>
          </a:p>
        </p:txBody>
      </p:sp>
    </p:spTree>
    <p:extLst>
      <p:ext uri="{BB962C8B-B14F-4D97-AF65-F5344CB8AC3E}">
        <p14:creationId xmlns:p14="http://schemas.microsoft.com/office/powerpoint/2010/main" val="5055700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1" y="533400"/>
            <a:ext cx="5133975" cy="33909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4495801"/>
            <a:ext cx="1538462" cy="1230769"/>
          </a:xfrm>
          <a:prstGeom prst="rect">
            <a:avLst/>
          </a:prstGeom>
        </p:spPr>
      </p:pic>
    </p:spTree>
    <p:extLst>
      <p:ext uri="{BB962C8B-B14F-4D97-AF65-F5344CB8AC3E}">
        <p14:creationId xmlns:p14="http://schemas.microsoft.com/office/powerpoint/2010/main" val="7629521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1" y="228600"/>
            <a:ext cx="3819525" cy="4762500"/>
          </a:xfrm>
          <a:prstGeom prst="rect">
            <a:avLst/>
          </a:prstGeom>
        </p:spPr>
      </p:pic>
      <p:sp>
        <p:nvSpPr>
          <p:cNvPr id="3" name="Rectangle 2"/>
          <p:cNvSpPr/>
          <p:nvPr/>
        </p:nvSpPr>
        <p:spPr>
          <a:xfrm>
            <a:off x="6400800" y="1752601"/>
            <a:ext cx="3962400" cy="5078313"/>
          </a:xfrm>
          <a:prstGeom prst="rect">
            <a:avLst/>
          </a:prstGeom>
        </p:spPr>
        <p:txBody>
          <a:bodyPr wrap="square">
            <a:spAutoFit/>
          </a:bodyPr>
          <a:lstStyle/>
          <a:p>
            <a:r>
              <a:rPr lang="en-US" dirty="0">
                <a:solidFill>
                  <a:schemeClr val="bg1"/>
                </a:solidFill>
              </a:rPr>
              <a:t>У </a:t>
            </a:r>
            <a:r>
              <a:rPr lang="en-US" dirty="0" err="1">
                <a:solidFill>
                  <a:schemeClr val="bg1"/>
                </a:solidFill>
              </a:rPr>
              <a:t>досељавању</a:t>
            </a:r>
            <a:r>
              <a:rPr lang="en-US" dirty="0">
                <a:solidFill>
                  <a:schemeClr val="bg1"/>
                </a:solidFill>
              </a:rPr>
              <a:t> у </a:t>
            </a:r>
            <a:r>
              <a:rPr lang="en-US" dirty="0" err="1">
                <a:solidFill>
                  <a:schemeClr val="bg1"/>
                </a:solidFill>
              </a:rPr>
              <a:t>Панонију</a:t>
            </a:r>
            <a:r>
              <a:rPr lang="en-US" dirty="0">
                <a:solidFill>
                  <a:schemeClr val="bg1"/>
                </a:solidFill>
              </a:rPr>
              <a:t>, и </a:t>
            </a:r>
            <a:r>
              <a:rPr lang="en-US" dirty="0" err="1">
                <a:solidFill>
                  <a:schemeClr val="bg1"/>
                </a:solidFill>
              </a:rPr>
              <a:t>после</a:t>
            </a:r>
            <a:r>
              <a:rPr lang="en-US" dirty="0">
                <a:solidFill>
                  <a:schemeClr val="bg1"/>
                </a:solidFill>
              </a:rPr>
              <a:t> </a:t>
            </a:r>
            <a:r>
              <a:rPr lang="en-US" dirty="0" err="1">
                <a:solidFill>
                  <a:schemeClr val="bg1"/>
                </a:solidFill>
              </a:rPr>
              <a:t>на</a:t>
            </a:r>
            <a:r>
              <a:rPr lang="en-US" dirty="0">
                <a:solidFill>
                  <a:schemeClr val="bg1"/>
                </a:solidFill>
              </a:rPr>
              <a:t> </a:t>
            </a:r>
            <a:r>
              <a:rPr lang="en-US" dirty="0" err="1">
                <a:solidFill>
                  <a:schemeClr val="bg1"/>
                </a:solidFill>
              </a:rPr>
              <a:t>Балканско</a:t>
            </a:r>
            <a:r>
              <a:rPr lang="en-US" dirty="0">
                <a:solidFill>
                  <a:schemeClr val="bg1"/>
                </a:solidFill>
              </a:rPr>
              <a:t> </a:t>
            </a:r>
            <a:r>
              <a:rPr lang="en-US" dirty="0" err="1">
                <a:solidFill>
                  <a:schemeClr val="bg1"/>
                </a:solidFill>
              </a:rPr>
              <a:t>полуострво</a:t>
            </a:r>
            <a:r>
              <a:rPr lang="en-US" dirty="0">
                <a:solidFill>
                  <a:schemeClr val="bg1"/>
                </a:solidFill>
              </a:rPr>
              <a:t> </a:t>
            </a:r>
            <a:r>
              <a:rPr lang="en-US" dirty="0" err="1">
                <a:solidFill>
                  <a:schemeClr val="bg1"/>
                </a:solidFill>
              </a:rPr>
              <a:t>Словени</a:t>
            </a:r>
            <a:r>
              <a:rPr lang="en-US" dirty="0">
                <a:solidFill>
                  <a:schemeClr val="bg1"/>
                </a:solidFill>
              </a:rPr>
              <a:t> </a:t>
            </a:r>
            <a:r>
              <a:rPr lang="en-US" dirty="0" err="1">
                <a:solidFill>
                  <a:schemeClr val="bg1"/>
                </a:solidFill>
              </a:rPr>
              <a:t>су</a:t>
            </a:r>
            <a:r>
              <a:rPr lang="en-US" dirty="0">
                <a:solidFill>
                  <a:schemeClr val="bg1"/>
                </a:solidFill>
              </a:rPr>
              <a:t> </a:t>
            </a:r>
            <a:r>
              <a:rPr lang="en-US" dirty="0" err="1">
                <a:solidFill>
                  <a:schemeClr val="bg1"/>
                </a:solidFill>
              </a:rPr>
              <a:t>били</a:t>
            </a:r>
            <a:r>
              <a:rPr lang="en-US" dirty="0">
                <a:solidFill>
                  <a:schemeClr val="bg1"/>
                </a:solidFill>
              </a:rPr>
              <a:t> </a:t>
            </a:r>
            <a:r>
              <a:rPr lang="en-US" dirty="0" err="1">
                <a:solidFill>
                  <a:schemeClr val="bg1"/>
                </a:solidFill>
              </a:rPr>
              <a:t>политеисти-многобожци</a:t>
            </a:r>
            <a:r>
              <a:rPr lang="en-US" dirty="0">
                <a:solidFill>
                  <a:schemeClr val="bg1"/>
                </a:solidFill>
              </a:rPr>
              <a:t>. </a:t>
            </a:r>
            <a:r>
              <a:rPr lang="en-US" dirty="0" err="1">
                <a:solidFill>
                  <a:schemeClr val="bg1"/>
                </a:solidFill>
              </a:rPr>
              <a:t>Пантеон</a:t>
            </a:r>
            <a:r>
              <a:rPr lang="en-US" dirty="0">
                <a:solidFill>
                  <a:schemeClr val="bg1"/>
                </a:solidFill>
              </a:rPr>
              <a:t> </a:t>
            </a:r>
            <a:r>
              <a:rPr lang="en-US" dirty="0" err="1">
                <a:solidFill>
                  <a:schemeClr val="bg1"/>
                </a:solidFill>
              </a:rPr>
              <a:t>словенских</a:t>
            </a:r>
            <a:r>
              <a:rPr lang="en-US" dirty="0">
                <a:solidFill>
                  <a:schemeClr val="bg1"/>
                </a:solidFill>
              </a:rPr>
              <a:t> </a:t>
            </a:r>
            <a:r>
              <a:rPr lang="en-US" dirty="0" err="1">
                <a:solidFill>
                  <a:schemeClr val="bg1"/>
                </a:solidFill>
              </a:rPr>
              <a:t>богова</a:t>
            </a:r>
            <a:r>
              <a:rPr lang="en-US" dirty="0">
                <a:solidFill>
                  <a:schemeClr val="bg1"/>
                </a:solidFill>
              </a:rPr>
              <a:t> </a:t>
            </a:r>
            <a:r>
              <a:rPr lang="en-US" dirty="0" err="1">
                <a:solidFill>
                  <a:schemeClr val="bg1"/>
                </a:solidFill>
              </a:rPr>
              <a:t>оличавао</a:t>
            </a:r>
            <a:r>
              <a:rPr lang="en-US" dirty="0">
                <a:solidFill>
                  <a:schemeClr val="bg1"/>
                </a:solidFill>
              </a:rPr>
              <a:t> </a:t>
            </a:r>
            <a:r>
              <a:rPr lang="en-US" dirty="0" err="1">
                <a:solidFill>
                  <a:schemeClr val="bg1"/>
                </a:solidFill>
              </a:rPr>
              <a:t>је</a:t>
            </a:r>
            <a:r>
              <a:rPr lang="en-US" dirty="0">
                <a:solidFill>
                  <a:schemeClr val="bg1"/>
                </a:solidFill>
              </a:rPr>
              <a:t> </a:t>
            </a:r>
            <a:r>
              <a:rPr lang="en-US" dirty="0" err="1">
                <a:solidFill>
                  <a:schemeClr val="bg1"/>
                </a:solidFill>
              </a:rPr>
              <a:t>природне</a:t>
            </a:r>
            <a:r>
              <a:rPr lang="en-US" dirty="0">
                <a:solidFill>
                  <a:schemeClr val="bg1"/>
                </a:solidFill>
              </a:rPr>
              <a:t> </a:t>
            </a:r>
            <a:r>
              <a:rPr lang="en-US" dirty="0" err="1">
                <a:solidFill>
                  <a:schemeClr val="bg1"/>
                </a:solidFill>
              </a:rPr>
              <a:t>појаве</a:t>
            </a:r>
            <a:r>
              <a:rPr lang="en-US" dirty="0">
                <a:solidFill>
                  <a:schemeClr val="bg1"/>
                </a:solidFill>
              </a:rPr>
              <a:t> и </a:t>
            </a:r>
            <a:r>
              <a:rPr lang="en-US" dirty="0" err="1">
                <a:solidFill>
                  <a:schemeClr val="bg1"/>
                </a:solidFill>
              </a:rPr>
              <a:t>силе</a:t>
            </a:r>
            <a:r>
              <a:rPr lang="en-US" dirty="0">
                <a:solidFill>
                  <a:schemeClr val="bg1"/>
                </a:solidFill>
              </a:rPr>
              <a:t> </a:t>
            </a:r>
            <a:r>
              <a:rPr lang="en-US" dirty="0" err="1">
                <a:solidFill>
                  <a:schemeClr val="bg1"/>
                </a:solidFill>
              </a:rPr>
              <a:t>чије</a:t>
            </a:r>
            <a:r>
              <a:rPr lang="en-US" dirty="0">
                <a:solidFill>
                  <a:schemeClr val="bg1"/>
                </a:solidFill>
              </a:rPr>
              <a:t> </a:t>
            </a:r>
            <a:r>
              <a:rPr lang="en-US" dirty="0" err="1">
                <a:solidFill>
                  <a:schemeClr val="bg1"/>
                </a:solidFill>
              </a:rPr>
              <a:t>порекло</a:t>
            </a:r>
            <a:r>
              <a:rPr lang="en-US" dirty="0">
                <a:solidFill>
                  <a:schemeClr val="bg1"/>
                </a:solidFill>
              </a:rPr>
              <a:t> </a:t>
            </a:r>
            <a:r>
              <a:rPr lang="en-US" dirty="0" err="1">
                <a:solidFill>
                  <a:schemeClr val="bg1"/>
                </a:solidFill>
              </a:rPr>
              <a:t>нису</a:t>
            </a:r>
            <a:r>
              <a:rPr lang="en-US" dirty="0">
                <a:solidFill>
                  <a:schemeClr val="bg1"/>
                </a:solidFill>
              </a:rPr>
              <a:t> </a:t>
            </a:r>
            <a:r>
              <a:rPr lang="en-US" dirty="0" err="1">
                <a:solidFill>
                  <a:schemeClr val="bg1"/>
                </a:solidFill>
              </a:rPr>
              <a:t>могли</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објасне</a:t>
            </a:r>
            <a:r>
              <a:rPr lang="en-US" dirty="0">
                <a:solidFill>
                  <a:schemeClr val="bg1"/>
                </a:solidFill>
              </a:rPr>
              <a:t>. </a:t>
            </a:r>
            <a:r>
              <a:rPr lang="en-US" dirty="0" err="1">
                <a:solidFill>
                  <a:schemeClr val="bg1"/>
                </a:solidFill>
              </a:rPr>
              <a:t>Веровали</a:t>
            </a:r>
            <a:r>
              <a:rPr lang="en-US" dirty="0">
                <a:solidFill>
                  <a:schemeClr val="bg1"/>
                </a:solidFill>
              </a:rPr>
              <a:t> </a:t>
            </a:r>
            <a:r>
              <a:rPr lang="en-US" dirty="0" err="1">
                <a:solidFill>
                  <a:schemeClr val="bg1"/>
                </a:solidFill>
              </a:rPr>
              <a:t>су</a:t>
            </a:r>
            <a:r>
              <a:rPr lang="en-US" dirty="0">
                <a:solidFill>
                  <a:schemeClr val="bg1"/>
                </a:solidFill>
              </a:rPr>
              <a:t> </a:t>
            </a:r>
            <a:r>
              <a:rPr lang="en-US" dirty="0" err="1">
                <a:solidFill>
                  <a:schemeClr val="bg1"/>
                </a:solidFill>
              </a:rPr>
              <a:t>да</a:t>
            </a:r>
            <a:r>
              <a:rPr lang="en-US" dirty="0">
                <a:solidFill>
                  <a:schemeClr val="bg1"/>
                </a:solidFill>
              </a:rPr>
              <a:t> </a:t>
            </a:r>
            <a:r>
              <a:rPr lang="en-US" dirty="0" err="1">
                <a:solidFill>
                  <a:schemeClr val="bg1"/>
                </a:solidFill>
              </a:rPr>
              <a:t>је</a:t>
            </a:r>
            <a:r>
              <a:rPr lang="en-US" dirty="0">
                <a:solidFill>
                  <a:schemeClr val="bg1"/>
                </a:solidFill>
              </a:rPr>
              <a:t> </a:t>
            </a:r>
            <a:r>
              <a:rPr lang="en-US" dirty="0" err="1">
                <a:solidFill>
                  <a:schemeClr val="bg1"/>
                </a:solidFill>
              </a:rPr>
              <a:t>господар</a:t>
            </a:r>
            <a:r>
              <a:rPr lang="en-US" dirty="0">
                <a:solidFill>
                  <a:schemeClr val="bg1"/>
                </a:solidFill>
              </a:rPr>
              <a:t> </a:t>
            </a:r>
            <a:r>
              <a:rPr lang="en-US" dirty="0" err="1">
                <a:solidFill>
                  <a:schemeClr val="bg1"/>
                </a:solidFill>
              </a:rPr>
              <a:t>света</a:t>
            </a:r>
            <a:r>
              <a:rPr lang="en-US" dirty="0">
                <a:solidFill>
                  <a:schemeClr val="bg1"/>
                </a:solidFill>
              </a:rPr>
              <a:t> </a:t>
            </a:r>
            <a:r>
              <a:rPr lang="en-US" dirty="0" err="1">
                <a:solidFill>
                  <a:schemeClr val="bg1"/>
                </a:solidFill>
              </a:rPr>
              <a:t>громовник</a:t>
            </a:r>
            <a:r>
              <a:rPr lang="en-US" dirty="0">
                <a:solidFill>
                  <a:schemeClr val="bg1"/>
                </a:solidFill>
              </a:rPr>
              <a:t> </a:t>
            </a:r>
            <a:r>
              <a:rPr lang="en-US" dirty="0" err="1">
                <a:solidFill>
                  <a:schemeClr val="bg1"/>
                </a:solidFill>
              </a:rPr>
              <a:t>Перун</a:t>
            </a:r>
            <a:r>
              <a:rPr lang="en-US" dirty="0">
                <a:solidFill>
                  <a:schemeClr val="bg1"/>
                </a:solidFill>
              </a:rPr>
              <a:t>, </a:t>
            </a:r>
            <a:r>
              <a:rPr lang="en-US" dirty="0" err="1">
                <a:solidFill>
                  <a:schemeClr val="bg1"/>
                </a:solidFill>
              </a:rPr>
              <a:t>док</a:t>
            </a:r>
            <a:r>
              <a:rPr lang="en-US" dirty="0">
                <a:solidFill>
                  <a:schemeClr val="bg1"/>
                </a:solidFill>
              </a:rPr>
              <a:t> </a:t>
            </a:r>
            <a:r>
              <a:rPr lang="en-US" dirty="0" err="1">
                <a:solidFill>
                  <a:schemeClr val="bg1"/>
                </a:solidFill>
              </a:rPr>
              <a:t>је</a:t>
            </a:r>
            <a:r>
              <a:rPr lang="en-US" dirty="0">
                <a:solidFill>
                  <a:schemeClr val="bg1"/>
                </a:solidFill>
              </a:rPr>
              <a:t> </a:t>
            </a:r>
            <a:r>
              <a:rPr lang="en-US" dirty="0" err="1">
                <a:solidFill>
                  <a:schemeClr val="bg1"/>
                </a:solidFill>
              </a:rPr>
              <a:t>Дажбог</a:t>
            </a:r>
            <a:r>
              <a:rPr lang="en-US" dirty="0">
                <a:solidFill>
                  <a:schemeClr val="bg1"/>
                </a:solidFill>
              </a:rPr>
              <a:t> </a:t>
            </a:r>
            <a:r>
              <a:rPr lang="en-US" dirty="0" err="1">
                <a:solidFill>
                  <a:schemeClr val="bg1"/>
                </a:solidFill>
              </a:rPr>
              <a:t>поштован</a:t>
            </a:r>
            <a:r>
              <a:rPr lang="en-US" dirty="0">
                <a:solidFill>
                  <a:schemeClr val="bg1"/>
                </a:solidFill>
              </a:rPr>
              <a:t> </a:t>
            </a:r>
            <a:r>
              <a:rPr lang="en-US" dirty="0" err="1">
                <a:solidFill>
                  <a:schemeClr val="bg1"/>
                </a:solidFill>
              </a:rPr>
              <a:t>као</a:t>
            </a:r>
            <a:r>
              <a:rPr lang="en-US" dirty="0">
                <a:solidFill>
                  <a:schemeClr val="bg1"/>
                </a:solidFill>
              </a:rPr>
              <a:t> </a:t>
            </a:r>
            <a:r>
              <a:rPr lang="en-US" dirty="0" err="1">
                <a:solidFill>
                  <a:schemeClr val="bg1"/>
                </a:solidFill>
              </a:rPr>
              <a:t>оличење</a:t>
            </a:r>
            <a:r>
              <a:rPr lang="en-US" dirty="0">
                <a:solidFill>
                  <a:schemeClr val="bg1"/>
                </a:solidFill>
              </a:rPr>
              <a:t> </a:t>
            </a:r>
            <a:r>
              <a:rPr lang="en-US" dirty="0" err="1">
                <a:solidFill>
                  <a:schemeClr val="bg1"/>
                </a:solidFill>
              </a:rPr>
              <a:t>сунца</a:t>
            </a:r>
            <a:r>
              <a:rPr lang="en-US" dirty="0">
                <a:solidFill>
                  <a:schemeClr val="bg1"/>
                </a:solidFill>
              </a:rPr>
              <a:t>. </a:t>
            </a:r>
            <a:r>
              <a:rPr lang="en-US" dirty="0" err="1">
                <a:solidFill>
                  <a:schemeClr val="bg1"/>
                </a:solidFill>
              </a:rPr>
              <a:t>Моруна</a:t>
            </a:r>
            <a:r>
              <a:rPr lang="en-US" dirty="0">
                <a:solidFill>
                  <a:schemeClr val="bg1"/>
                </a:solidFill>
              </a:rPr>
              <a:t> </a:t>
            </a:r>
            <a:r>
              <a:rPr lang="en-US" dirty="0" err="1">
                <a:solidFill>
                  <a:schemeClr val="bg1"/>
                </a:solidFill>
              </a:rPr>
              <a:t>је</a:t>
            </a:r>
            <a:r>
              <a:rPr lang="en-US" dirty="0">
                <a:solidFill>
                  <a:schemeClr val="bg1"/>
                </a:solidFill>
              </a:rPr>
              <a:t> </a:t>
            </a:r>
            <a:r>
              <a:rPr lang="en-US" dirty="0" err="1">
                <a:solidFill>
                  <a:schemeClr val="bg1"/>
                </a:solidFill>
              </a:rPr>
              <a:t>била</a:t>
            </a:r>
            <a:r>
              <a:rPr lang="en-US" dirty="0">
                <a:solidFill>
                  <a:schemeClr val="bg1"/>
                </a:solidFill>
              </a:rPr>
              <a:t> </a:t>
            </a:r>
            <a:r>
              <a:rPr lang="en-US" dirty="0" err="1">
                <a:solidFill>
                  <a:schemeClr val="bg1"/>
                </a:solidFill>
              </a:rPr>
              <a:t>богиња</a:t>
            </a:r>
            <a:r>
              <a:rPr lang="en-US" dirty="0">
                <a:solidFill>
                  <a:schemeClr val="bg1"/>
                </a:solidFill>
              </a:rPr>
              <a:t> </a:t>
            </a:r>
            <a:r>
              <a:rPr lang="en-US" dirty="0" err="1">
                <a:solidFill>
                  <a:schemeClr val="bg1"/>
                </a:solidFill>
              </a:rPr>
              <a:t>смрти</a:t>
            </a:r>
            <a:r>
              <a:rPr lang="en-US" dirty="0">
                <a:solidFill>
                  <a:schemeClr val="bg1"/>
                </a:solidFill>
              </a:rPr>
              <a:t> , а </a:t>
            </a:r>
            <a:r>
              <a:rPr lang="en-US" dirty="0" err="1">
                <a:solidFill>
                  <a:schemeClr val="bg1"/>
                </a:solidFill>
              </a:rPr>
              <a:t>Весна</a:t>
            </a:r>
            <a:r>
              <a:rPr lang="en-US" dirty="0">
                <a:solidFill>
                  <a:schemeClr val="bg1"/>
                </a:solidFill>
              </a:rPr>
              <a:t> </a:t>
            </a:r>
            <a:r>
              <a:rPr lang="en-US" dirty="0" err="1">
                <a:solidFill>
                  <a:schemeClr val="bg1"/>
                </a:solidFill>
              </a:rPr>
              <a:t>пролећа</a:t>
            </a:r>
            <a:r>
              <a:rPr lang="en-US" dirty="0">
                <a:solidFill>
                  <a:schemeClr val="bg1"/>
                </a:solidFill>
              </a:rPr>
              <a:t>. </a:t>
            </a:r>
            <a:r>
              <a:rPr lang="en-US" dirty="0" err="1">
                <a:solidFill>
                  <a:schemeClr val="bg1"/>
                </a:solidFill>
              </a:rPr>
              <a:t>Познати</a:t>
            </a:r>
            <a:r>
              <a:rPr lang="en-US" dirty="0">
                <a:solidFill>
                  <a:schemeClr val="bg1"/>
                </a:solidFill>
              </a:rPr>
              <a:t> </a:t>
            </a:r>
            <a:r>
              <a:rPr lang="en-US" dirty="0" err="1">
                <a:solidFill>
                  <a:schemeClr val="bg1"/>
                </a:solidFill>
              </a:rPr>
              <a:t>су</a:t>
            </a:r>
            <a:r>
              <a:rPr lang="en-US" dirty="0">
                <a:solidFill>
                  <a:schemeClr val="bg1"/>
                </a:solidFill>
              </a:rPr>
              <a:t> </a:t>
            </a:r>
            <a:r>
              <a:rPr lang="en-US" dirty="0" err="1">
                <a:solidFill>
                  <a:schemeClr val="bg1"/>
                </a:solidFill>
              </a:rPr>
              <a:t>још</a:t>
            </a:r>
            <a:r>
              <a:rPr lang="en-US" dirty="0">
                <a:solidFill>
                  <a:schemeClr val="bg1"/>
                </a:solidFill>
              </a:rPr>
              <a:t> </a:t>
            </a:r>
            <a:r>
              <a:rPr lang="en-US" dirty="0" err="1">
                <a:solidFill>
                  <a:schemeClr val="bg1"/>
                </a:solidFill>
              </a:rPr>
              <a:t>Триглав</a:t>
            </a:r>
            <a:r>
              <a:rPr lang="en-US" dirty="0">
                <a:solidFill>
                  <a:schemeClr val="bg1"/>
                </a:solidFill>
              </a:rPr>
              <a:t>, </a:t>
            </a:r>
            <a:r>
              <a:rPr lang="en-US" dirty="0" err="1">
                <a:solidFill>
                  <a:schemeClr val="bg1"/>
                </a:solidFill>
              </a:rPr>
              <a:t>Велес</a:t>
            </a:r>
            <a:r>
              <a:rPr lang="en-US" dirty="0">
                <a:solidFill>
                  <a:schemeClr val="bg1"/>
                </a:solidFill>
              </a:rPr>
              <a:t>, </a:t>
            </a:r>
            <a:r>
              <a:rPr lang="en-US" dirty="0" err="1">
                <a:solidFill>
                  <a:schemeClr val="bg1"/>
                </a:solidFill>
              </a:rPr>
              <a:t>Кострма</a:t>
            </a:r>
            <a:r>
              <a:rPr lang="en-US" dirty="0">
                <a:solidFill>
                  <a:schemeClr val="bg1"/>
                </a:solidFill>
              </a:rPr>
              <a:t> , </a:t>
            </a:r>
            <a:r>
              <a:rPr lang="en-US" dirty="0" err="1">
                <a:solidFill>
                  <a:schemeClr val="bg1"/>
                </a:solidFill>
              </a:rPr>
              <a:t>Јарило</a:t>
            </a:r>
            <a:r>
              <a:rPr lang="en-US" dirty="0">
                <a:solidFill>
                  <a:schemeClr val="bg1"/>
                </a:solidFill>
              </a:rPr>
              <a:t>... </a:t>
            </a:r>
            <a:r>
              <a:rPr lang="en-US" dirty="0" err="1">
                <a:solidFill>
                  <a:schemeClr val="bg1"/>
                </a:solidFill>
              </a:rPr>
              <a:t>Имена</a:t>
            </a:r>
            <a:r>
              <a:rPr lang="en-US" dirty="0">
                <a:solidFill>
                  <a:schemeClr val="bg1"/>
                </a:solidFill>
              </a:rPr>
              <a:t> </a:t>
            </a:r>
            <a:r>
              <a:rPr lang="en-US" dirty="0" err="1">
                <a:solidFill>
                  <a:schemeClr val="bg1"/>
                </a:solidFill>
              </a:rPr>
              <a:t>многих</a:t>
            </a:r>
            <a:r>
              <a:rPr lang="en-US" dirty="0">
                <a:solidFill>
                  <a:schemeClr val="bg1"/>
                </a:solidFill>
              </a:rPr>
              <a:t> </a:t>
            </a:r>
            <a:r>
              <a:rPr lang="en-US" dirty="0" err="1">
                <a:solidFill>
                  <a:schemeClr val="bg1"/>
                </a:solidFill>
              </a:rPr>
              <a:t>задржала</a:t>
            </a:r>
            <a:r>
              <a:rPr lang="en-US" dirty="0">
                <a:solidFill>
                  <a:schemeClr val="bg1"/>
                </a:solidFill>
              </a:rPr>
              <a:t> </a:t>
            </a:r>
            <a:r>
              <a:rPr lang="en-US" dirty="0" err="1">
                <a:solidFill>
                  <a:schemeClr val="bg1"/>
                </a:solidFill>
              </a:rPr>
              <a:t>су</a:t>
            </a:r>
            <a:r>
              <a:rPr lang="en-US" dirty="0">
                <a:solidFill>
                  <a:schemeClr val="bg1"/>
                </a:solidFill>
              </a:rPr>
              <a:t> </a:t>
            </a:r>
            <a:r>
              <a:rPr lang="en-US" dirty="0" err="1">
                <a:solidFill>
                  <a:schemeClr val="bg1"/>
                </a:solidFill>
              </a:rPr>
              <a:t>се</a:t>
            </a:r>
            <a:r>
              <a:rPr lang="en-US" dirty="0">
                <a:solidFill>
                  <a:schemeClr val="bg1"/>
                </a:solidFill>
              </a:rPr>
              <a:t> у </a:t>
            </a:r>
            <a:r>
              <a:rPr lang="en-US" dirty="0" err="1">
                <a:solidFill>
                  <a:schemeClr val="bg1"/>
                </a:solidFill>
              </a:rPr>
              <a:t>личним</a:t>
            </a:r>
            <a:r>
              <a:rPr lang="en-US" dirty="0">
                <a:solidFill>
                  <a:schemeClr val="bg1"/>
                </a:solidFill>
              </a:rPr>
              <a:t> </a:t>
            </a:r>
            <a:r>
              <a:rPr lang="en-US" dirty="0" err="1">
                <a:solidFill>
                  <a:schemeClr val="bg1"/>
                </a:solidFill>
              </a:rPr>
              <a:t>именима</a:t>
            </a:r>
            <a:r>
              <a:rPr lang="en-US" dirty="0">
                <a:solidFill>
                  <a:schemeClr val="bg1"/>
                </a:solidFill>
              </a:rPr>
              <a:t> </a:t>
            </a:r>
            <a:r>
              <a:rPr lang="en-US" dirty="0" err="1">
                <a:solidFill>
                  <a:schemeClr val="bg1"/>
                </a:solidFill>
              </a:rPr>
              <a:t>код</a:t>
            </a:r>
            <a:r>
              <a:rPr lang="en-US" dirty="0">
                <a:solidFill>
                  <a:schemeClr val="bg1"/>
                </a:solidFill>
              </a:rPr>
              <a:t> </a:t>
            </a:r>
            <a:r>
              <a:rPr lang="en-US" dirty="0" err="1">
                <a:solidFill>
                  <a:schemeClr val="bg1"/>
                </a:solidFill>
              </a:rPr>
              <a:t>Срба</a:t>
            </a:r>
            <a:r>
              <a:rPr lang="en-US" dirty="0">
                <a:solidFill>
                  <a:schemeClr val="bg1"/>
                </a:solidFill>
              </a:rPr>
              <a:t> </a:t>
            </a:r>
            <a:r>
              <a:rPr lang="en-US" dirty="0" err="1">
                <a:solidFill>
                  <a:schemeClr val="bg1"/>
                </a:solidFill>
              </a:rPr>
              <a:t>или</a:t>
            </a:r>
            <a:r>
              <a:rPr lang="en-US" dirty="0">
                <a:solidFill>
                  <a:schemeClr val="bg1"/>
                </a:solidFill>
              </a:rPr>
              <a:t> </a:t>
            </a:r>
            <a:r>
              <a:rPr lang="en-US" dirty="0" err="1">
                <a:solidFill>
                  <a:schemeClr val="bg1"/>
                </a:solidFill>
              </a:rPr>
              <a:t>топонимима</a:t>
            </a:r>
            <a:r>
              <a:rPr lang="en-US" dirty="0">
                <a:solidFill>
                  <a:schemeClr val="bg1"/>
                </a:solidFill>
              </a:rPr>
              <a:t> и </a:t>
            </a:r>
            <a:r>
              <a:rPr lang="en-US" dirty="0" err="1">
                <a:solidFill>
                  <a:schemeClr val="bg1"/>
                </a:solidFill>
              </a:rPr>
              <a:t>после</a:t>
            </a:r>
            <a:r>
              <a:rPr lang="en-US" dirty="0">
                <a:solidFill>
                  <a:schemeClr val="bg1"/>
                </a:solidFill>
              </a:rPr>
              <a:t> </a:t>
            </a:r>
            <a:r>
              <a:rPr lang="en-US" dirty="0" err="1">
                <a:solidFill>
                  <a:schemeClr val="bg1"/>
                </a:solidFill>
              </a:rPr>
              <a:t>примања</a:t>
            </a:r>
            <a:r>
              <a:rPr lang="en-US" dirty="0">
                <a:solidFill>
                  <a:schemeClr val="bg1"/>
                </a:solidFill>
              </a:rPr>
              <a:t> </a:t>
            </a:r>
            <a:r>
              <a:rPr lang="en-US" dirty="0" err="1">
                <a:solidFill>
                  <a:schemeClr val="bg1"/>
                </a:solidFill>
              </a:rPr>
              <a:t>хришћанства</a:t>
            </a:r>
            <a:r>
              <a:rPr lang="en-US" dirty="0">
                <a:solidFill>
                  <a:schemeClr val="bg1"/>
                </a:solidFill>
              </a:rPr>
              <a:t>.</a:t>
            </a:r>
          </a:p>
        </p:txBody>
      </p:sp>
    </p:spTree>
    <p:extLst>
      <p:ext uri="{BB962C8B-B14F-4D97-AF65-F5344CB8AC3E}">
        <p14:creationId xmlns:p14="http://schemas.microsoft.com/office/powerpoint/2010/main" val="28182975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8400" y="381001"/>
            <a:ext cx="3962400" cy="6186309"/>
          </a:xfrm>
          <a:prstGeom prst="rect">
            <a:avLst/>
          </a:prstGeom>
        </p:spPr>
        <p:txBody>
          <a:bodyPr wrap="square">
            <a:spAutoFit/>
          </a:bodyPr>
          <a:lstStyle/>
          <a:p>
            <a:pPr lvl="0"/>
            <a:r>
              <a:rPr lang="en-US" b="1" dirty="0" err="1">
                <a:solidFill>
                  <a:schemeClr val="bg1"/>
                </a:solidFill>
              </a:rPr>
              <a:t>јужнословенски</a:t>
            </a:r>
            <a:r>
              <a:rPr lang="en-US" b="1" dirty="0">
                <a:solidFill>
                  <a:schemeClr val="bg1"/>
                </a:solidFill>
              </a:rPr>
              <a:t> </a:t>
            </a:r>
            <a:r>
              <a:rPr lang="en-US" b="1" dirty="0" err="1">
                <a:solidFill>
                  <a:schemeClr val="bg1"/>
                </a:solidFill>
              </a:rPr>
              <a:t>језици</a:t>
            </a:r>
            <a:endParaRPr lang="en-US" sz="2800" dirty="0">
              <a:solidFill>
                <a:schemeClr val="bg1"/>
              </a:solidFill>
            </a:endParaRPr>
          </a:p>
          <a:p>
            <a:pPr lvl="2"/>
            <a:r>
              <a:rPr lang="en-US" dirty="0" err="1">
                <a:solidFill>
                  <a:schemeClr val="bg1"/>
                </a:solidFill>
              </a:rPr>
              <a:t>бугарски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en-US" dirty="0" err="1">
                <a:solidFill>
                  <a:schemeClr val="bg1"/>
                </a:solidFill>
              </a:rPr>
              <a:t>македонски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en-US" dirty="0" err="1">
                <a:solidFill>
                  <a:schemeClr val="bg1"/>
                </a:solidFill>
              </a:rPr>
              <a:t>српски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en-US" dirty="0" err="1">
                <a:solidFill>
                  <a:schemeClr val="bg1"/>
                </a:solidFill>
              </a:rPr>
              <a:t>хрватски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en-US" u="sng" dirty="0" err="1">
                <a:solidFill>
                  <a:schemeClr val="bg1"/>
                </a:solidFill>
              </a:rPr>
              <a:t>словеначки</a:t>
            </a:r>
            <a:r>
              <a:rPr lang="en-US" u="sng" dirty="0">
                <a:solidFill>
                  <a:schemeClr val="bg1"/>
                </a:solidFill>
              </a:rPr>
              <a:t> </a:t>
            </a:r>
            <a:r>
              <a:rPr lang="en-US" u="sng" dirty="0" err="1">
                <a:solidFill>
                  <a:schemeClr val="bg1"/>
                </a:solidFill>
              </a:rPr>
              <a:t>језик</a:t>
            </a:r>
            <a:endParaRPr lang="en-US" sz="2800" dirty="0">
              <a:solidFill>
                <a:schemeClr val="bg1"/>
              </a:solidFill>
            </a:endParaRPr>
          </a:p>
          <a:p>
            <a:pPr lvl="2"/>
            <a:r>
              <a:rPr lang="en-US" dirty="0" err="1">
                <a:solidFill>
                  <a:schemeClr val="bg1"/>
                </a:solidFill>
              </a:rPr>
              <a:t>бошњачки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en-US" dirty="0" err="1">
                <a:solidFill>
                  <a:schemeClr val="bg1"/>
                </a:solidFill>
              </a:rPr>
              <a:t>црногорски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en-US" dirty="0" err="1">
                <a:solidFill>
                  <a:schemeClr val="bg1"/>
                </a:solidFill>
              </a:rPr>
              <a:t>старословенски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0"/>
            <a:r>
              <a:rPr lang="en-US" b="1" dirty="0" err="1">
                <a:solidFill>
                  <a:schemeClr val="bg1"/>
                </a:solidFill>
              </a:rPr>
              <a:t>источнословенски</a:t>
            </a:r>
            <a:r>
              <a:rPr lang="en-US" b="1" dirty="0">
                <a:solidFill>
                  <a:schemeClr val="bg1"/>
                </a:solidFill>
              </a:rPr>
              <a:t> </a:t>
            </a:r>
            <a:r>
              <a:rPr lang="en-US" b="1" dirty="0" err="1">
                <a:solidFill>
                  <a:schemeClr val="bg1"/>
                </a:solidFill>
              </a:rPr>
              <a:t>језици</a:t>
            </a:r>
            <a:endParaRPr lang="en-US" sz="2800" dirty="0">
              <a:solidFill>
                <a:schemeClr val="bg1"/>
              </a:solidFill>
            </a:endParaRPr>
          </a:p>
          <a:p>
            <a:pPr lvl="1"/>
            <a:r>
              <a:rPr lang="en-US" dirty="0" err="1">
                <a:solidFill>
                  <a:schemeClr val="bg1"/>
                </a:solidFill>
              </a:rPr>
              <a:t>руски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1"/>
            <a:r>
              <a:rPr lang="en-US" dirty="0" err="1">
                <a:solidFill>
                  <a:schemeClr val="bg1"/>
                </a:solidFill>
              </a:rPr>
              <a:t>украјински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1"/>
            <a:r>
              <a:rPr lang="en-US" dirty="0" err="1">
                <a:solidFill>
                  <a:schemeClr val="bg1"/>
                </a:solidFill>
              </a:rPr>
              <a:t>белоруски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0"/>
            <a:r>
              <a:rPr lang="en-US" b="1" dirty="0" err="1">
                <a:solidFill>
                  <a:schemeClr val="bg1"/>
                </a:solidFill>
              </a:rPr>
              <a:t>западнословенски</a:t>
            </a:r>
            <a:r>
              <a:rPr lang="en-US" b="1" dirty="0">
                <a:solidFill>
                  <a:schemeClr val="bg1"/>
                </a:solidFill>
              </a:rPr>
              <a:t> </a:t>
            </a:r>
            <a:r>
              <a:rPr lang="en-US" b="1" dirty="0" err="1">
                <a:solidFill>
                  <a:schemeClr val="bg1"/>
                </a:solidFill>
              </a:rPr>
              <a:t>језици</a:t>
            </a:r>
            <a:endParaRPr lang="en-US" sz="2800" dirty="0">
              <a:solidFill>
                <a:schemeClr val="bg1"/>
              </a:solidFill>
            </a:endParaRPr>
          </a:p>
          <a:p>
            <a:pPr lvl="2"/>
            <a:r>
              <a:rPr lang="en-US" dirty="0" err="1">
                <a:solidFill>
                  <a:schemeClr val="bg1"/>
                </a:solidFill>
              </a:rPr>
              <a:t>пољски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en-US" dirty="0" err="1">
                <a:solidFill>
                  <a:schemeClr val="bg1"/>
                </a:solidFill>
              </a:rPr>
              <a:t>чешки</a:t>
            </a:r>
            <a:r>
              <a:rPr lang="en-US" dirty="0">
                <a:solidFill>
                  <a:schemeClr val="bg1"/>
                </a:solidFill>
              </a:rPr>
              <a:t> </a:t>
            </a:r>
            <a:r>
              <a:rPr lang="sr-Cyrl-RS" dirty="0">
                <a:solidFill>
                  <a:schemeClr val="bg1"/>
                </a:solidFill>
              </a:rPr>
              <a:t>језик</a:t>
            </a:r>
            <a:endParaRPr lang="en-US" sz="2800" dirty="0">
              <a:solidFill>
                <a:schemeClr val="bg1"/>
              </a:solidFill>
            </a:endParaRPr>
          </a:p>
          <a:p>
            <a:pPr lvl="2"/>
            <a:r>
              <a:rPr lang="sr-Cyrl-RS" dirty="0">
                <a:solidFill>
                  <a:schemeClr val="bg1"/>
                </a:solidFill>
              </a:rPr>
              <a:t>словачки </a:t>
            </a:r>
            <a:r>
              <a:rPr lang="sr-Cyrl-RS" dirty="0">
                <a:solidFill>
                  <a:schemeClr val="bg1"/>
                </a:solidFill>
              </a:rPr>
              <a:t>језик</a:t>
            </a:r>
            <a:endParaRPr lang="sr-Cyrl-RS" sz="2800" dirty="0">
              <a:solidFill>
                <a:schemeClr val="bg1"/>
              </a:solidFill>
            </a:endParaRPr>
          </a:p>
          <a:p>
            <a:pPr lvl="2"/>
            <a:r>
              <a:rPr lang="en-US" dirty="0" err="1">
                <a:solidFill>
                  <a:schemeClr val="bg1"/>
                </a:solidFill>
              </a:rPr>
              <a:t>лужичкосрпски</a:t>
            </a:r>
            <a:r>
              <a:rPr lang="en-US" dirty="0">
                <a:solidFill>
                  <a:schemeClr val="bg1"/>
                </a:solidFill>
              </a:rPr>
              <a:t> </a:t>
            </a:r>
            <a:r>
              <a:rPr lang="en-US" dirty="0" err="1">
                <a:solidFill>
                  <a:schemeClr val="bg1"/>
                </a:solidFill>
              </a:rPr>
              <a:t>језици</a:t>
            </a:r>
            <a:endParaRPr lang="en-US" sz="2800" dirty="0">
              <a:solidFill>
                <a:schemeClr val="bg1"/>
              </a:solidFill>
            </a:endParaRPr>
          </a:p>
          <a:p>
            <a:pPr lvl="2"/>
            <a:r>
              <a:rPr lang="sr-Cyrl-RS" dirty="0">
                <a:solidFill>
                  <a:schemeClr val="bg1"/>
                </a:solidFill>
              </a:rPr>
              <a:t>   </a:t>
            </a:r>
            <a:r>
              <a:rPr lang="en-US" dirty="0" err="1">
                <a:solidFill>
                  <a:schemeClr val="bg1"/>
                </a:solidFill>
              </a:rPr>
              <a:t>горњолужичкосрпски</a:t>
            </a:r>
            <a:r>
              <a:rPr lang="en-US" dirty="0">
                <a:solidFill>
                  <a:schemeClr val="bg1"/>
                </a:solidFill>
              </a:rPr>
              <a:t> </a:t>
            </a:r>
            <a:r>
              <a:rPr lang="en-US" dirty="0" err="1">
                <a:solidFill>
                  <a:schemeClr val="bg1"/>
                </a:solidFill>
              </a:rPr>
              <a:t>језик</a:t>
            </a:r>
            <a:endParaRPr lang="en-US" sz="2800" dirty="0">
              <a:solidFill>
                <a:schemeClr val="bg1"/>
              </a:solidFill>
            </a:endParaRPr>
          </a:p>
          <a:p>
            <a:pPr lvl="2"/>
            <a:r>
              <a:rPr lang="sr-Cyrl-RS" dirty="0">
                <a:solidFill>
                  <a:schemeClr val="bg1"/>
                </a:solidFill>
              </a:rPr>
              <a:t>   </a:t>
            </a:r>
            <a:r>
              <a:rPr lang="en-US" dirty="0" err="1">
                <a:solidFill>
                  <a:schemeClr val="bg1"/>
                </a:solidFill>
              </a:rPr>
              <a:t>доњолужичкосрпски</a:t>
            </a:r>
            <a:r>
              <a:rPr lang="en-US" dirty="0">
                <a:solidFill>
                  <a:schemeClr val="bg1"/>
                </a:solidFill>
              </a:rPr>
              <a:t> </a:t>
            </a:r>
            <a:r>
              <a:rPr lang="en-US" dirty="0" err="1">
                <a:solidFill>
                  <a:schemeClr val="bg1"/>
                </a:solidFill>
              </a:rPr>
              <a:t>језик</a:t>
            </a:r>
            <a:endParaRPr lang="en-US" sz="2800" dirty="0">
              <a:solidFill>
                <a:schemeClr val="bg1"/>
              </a:solidFill>
            </a:endParaRPr>
          </a:p>
        </p:txBody>
      </p:sp>
      <p:sp>
        <p:nvSpPr>
          <p:cNvPr id="3" name="TextBox 2"/>
          <p:cNvSpPr txBox="1"/>
          <p:nvPr/>
        </p:nvSpPr>
        <p:spPr>
          <a:xfrm>
            <a:off x="2057400" y="2438400"/>
            <a:ext cx="3581400" cy="1077218"/>
          </a:xfrm>
          <a:prstGeom prst="rect">
            <a:avLst/>
          </a:prstGeom>
          <a:noFill/>
        </p:spPr>
        <p:txBody>
          <a:bodyPr wrap="square" rtlCol="0">
            <a:spAutoFit/>
          </a:bodyPr>
          <a:lstStyle/>
          <a:p>
            <a:r>
              <a:rPr lang="sr-Cyrl-RS" sz="3200" dirty="0">
                <a:solidFill>
                  <a:schemeClr val="bg1"/>
                </a:solidFill>
              </a:rPr>
              <a:t>Словенски језици</a:t>
            </a:r>
            <a:endParaRPr lang="en-US" sz="3200" dirty="0">
              <a:solidFill>
                <a:schemeClr val="bg1"/>
              </a:solidFill>
            </a:endParaRPr>
          </a:p>
        </p:txBody>
      </p:sp>
    </p:spTree>
    <p:extLst>
      <p:ext uri="{BB962C8B-B14F-4D97-AF65-F5344CB8AC3E}">
        <p14:creationId xmlns:p14="http://schemas.microsoft.com/office/powerpoint/2010/main" val="2917483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990600"/>
            <a:ext cx="8001000" cy="5016758"/>
          </a:xfrm>
          <a:prstGeom prst="rect">
            <a:avLst/>
          </a:prstGeom>
        </p:spPr>
        <p:txBody>
          <a:bodyPr wrap="square">
            <a:spAutoFit/>
          </a:bodyPr>
          <a:lstStyle/>
          <a:p>
            <a:r>
              <a:rPr lang="sr-Cyrl-RS" sz="3200" dirty="0">
                <a:solidFill>
                  <a:schemeClr val="bg1">
                    <a:lumMod val="95000"/>
                    <a:lumOff val="5000"/>
                  </a:schemeClr>
                </a:solidFill>
              </a:rPr>
              <a:t>Словачки језик:</a:t>
            </a:r>
            <a:r>
              <a:rPr lang="sr-Cyrl-CS" sz="3200" dirty="0">
                <a:solidFill>
                  <a:schemeClr val="bg1">
                    <a:lumMod val="95000"/>
                    <a:lumOff val="5000"/>
                  </a:schemeClr>
                </a:solidFill>
              </a:rPr>
              <a:t>     </a:t>
            </a:r>
            <a:r>
              <a:rPr lang="sr-Latn-CS" sz="3200" dirty="0">
                <a:solidFill>
                  <a:schemeClr val="bg1">
                    <a:lumMod val="95000"/>
                    <a:lumOff val="5000"/>
                  </a:schemeClr>
                </a:solidFill>
              </a:rPr>
              <a:t>Kto druh</a:t>
            </a:r>
            <a:r>
              <a:rPr lang="cs-CZ" sz="3200" dirty="0">
                <a:solidFill>
                  <a:schemeClr val="bg1">
                    <a:lumMod val="95000"/>
                    <a:lumOff val="5000"/>
                  </a:schemeClr>
                </a:solidFill>
              </a:rPr>
              <a:t>é</a:t>
            </a:r>
            <a:r>
              <a:rPr lang="sr-Latn-CS" sz="3200" dirty="0">
                <a:solidFill>
                  <a:schemeClr val="bg1">
                    <a:lumMod val="95000"/>
                    <a:lumOff val="5000"/>
                  </a:schemeClr>
                </a:solidFill>
              </a:rPr>
              <a:t>mu jamu kope, sam do nej spadne.</a:t>
            </a:r>
            <a:endParaRPr lang="en-US" sz="3200" dirty="0">
              <a:solidFill>
                <a:schemeClr val="bg1">
                  <a:lumMod val="95000"/>
                  <a:lumOff val="5000"/>
                </a:schemeClr>
              </a:solidFill>
            </a:endParaRPr>
          </a:p>
          <a:p>
            <a:r>
              <a:rPr lang="sr-Cyrl-CS" sz="3200" dirty="0">
                <a:solidFill>
                  <a:schemeClr val="accent5">
                    <a:lumMod val="50000"/>
                  </a:schemeClr>
                </a:solidFill>
              </a:rPr>
              <a:t>Чешки језик: </a:t>
            </a:r>
            <a:r>
              <a:rPr lang="cs-CZ" sz="3200" dirty="0">
                <a:solidFill>
                  <a:schemeClr val="accent5">
                    <a:lumMod val="50000"/>
                  </a:schemeClr>
                </a:solidFill>
              </a:rPr>
              <a:t>Co mů</a:t>
            </a:r>
            <a:r>
              <a:rPr lang="sr-Latn-CS" sz="3200" dirty="0">
                <a:solidFill>
                  <a:schemeClr val="accent5">
                    <a:lumMod val="50000"/>
                  </a:schemeClr>
                </a:solidFill>
              </a:rPr>
              <a:t>žeš udělat dnes, neodkládej na zítřek.</a:t>
            </a:r>
            <a:endParaRPr lang="en-US" sz="3200" dirty="0">
              <a:solidFill>
                <a:schemeClr val="accent5">
                  <a:lumMod val="50000"/>
                </a:schemeClr>
              </a:solidFill>
            </a:endParaRPr>
          </a:p>
          <a:p>
            <a:r>
              <a:rPr lang="sr-Cyrl-CS" sz="3200" dirty="0">
                <a:solidFill>
                  <a:schemeClr val="bg1">
                    <a:lumMod val="95000"/>
                    <a:lumOff val="5000"/>
                  </a:schemeClr>
                </a:solidFill>
              </a:rPr>
              <a:t>Пољски језик: </a:t>
            </a:r>
            <a:r>
              <a:rPr lang="en-US" sz="3200" dirty="0" err="1">
                <a:solidFill>
                  <a:schemeClr val="bg1">
                    <a:lumMod val="95000"/>
                    <a:lumOff val="5000"/>
                  </a:schemeClr>
                </a:solidFill>
              </a:rPr>
              <a:t>Kto</a:t>
            </a:r>
            <a:r>
              <a:rPr lang="en-US" sz="3200" dirty="0">
                <a:solidFill>
                  <a:schemeClr val="bg1">
                    <a:lumMod val="95000"/>
                    <a:lumOff val="5000"/>
                  </a:schemeClr>
                </a:solidFill>
              </a:rPr>
              <a:t> pod </a:t>
            </a:r>
            <a:r>
              <a:rPr lang="en-US" sz="3200" dirty="0" err="1">
                <a:solidFill>
                  <a:schemeClr val="bg1">
                    <a:lumMod val="95000"/>
                    <a:lumOff val="5000"/>
                  </a:schemeClr>
                </a:solidFill>
              </a:rPr>
              <a:t>kim</a:t>
            </a:r>
            <a:r>
              <a:rPr lang="en-US" sz="3200" dirty="0">
                <a:solidFill>
                  <a:schemeClr val="bg1">
                    <a:lumMod val="95000"/>
                    <a:lumOff val="5000"/>
                  </a:schemeClr>
                </a:solidFill>
              </a:rPr>
              <a:t> </a:t>
            </a:r>
            <a:r>
              <a:rPr lang="en-US" sz="3200" dirty="0" err="1">
                <a:solidFill>
                  <a:schemeClr val="bg1">
                    <a:lumMod val="95000"/>
                    <a:lumOff val="5000"/>
                  </a:schemeClr>
                </a:solidFill>
              </a:rPr>
              <a:t>dolki</a:t>
            </a:r>
            <a:r>
              <a:rPr lang="en-US" sz="3200" dirty="0">
                <a:solidFill>
                  <a:schemeClr val="bg1">
                    <a:lumMod val="95000"/>
                    <a:lumOff val="5000"/>
                  </a:schemeClr>
                </a:solidFill>
              </a:rPr>
              <a:t> </a:t>
            </a:r>
            <a:r>
              <a:rPr lang="en-US" sz="3200" dirty="0" err="1">
                <a:solidFill>
                  <a:schemeClr val="bg1">
                    <a:lumMod val="95000"/>
                    <a:lumOff val="5000"/>
                  </a:schemeClr>
                </a:solidFill>
              </a:rPr>
              <a:t>kopie</a:t>
            </a:r>
            <a:r>
              <a:rPr lang="sr-Cyrl-CS" sz="3200" dirty="0">
                <a:solidFill>
                  <a:schemeClr val="bg1">
                    <a:lumMod val="95000"/>
                    <a:lumOff val="5000"/>
                  </a:schemeClr>
                </a:solidFill>
              </a:rPr>
              <a:t>, </a:t>
            </a:r>
            <a:r>
              <a:rPr lang="en-US" sz="3200" dirty="0">
                <a:solidFill>
                  <a:schemeClr val="bg1">
                    <a:lumMod val="95000"/>
                    <a:lumOff val="5000"/>
                  </a:schemeClr>
                </a:solidFill>
              </a:rPr>
              <a:t>ten </a:t>
            </a:r>
            <a:r>
              <a:rPr lang="en-US" sz="3200" dirty="0" err="1">
                <a:solidFill>
                  <a:schemeClr val="bg1">
                    <a:lumMod val="95000"/>
                    <a:lumOff val="5000"/>
                  </a:schemeClr>
                </a:solidFill>
              </a:rPr>
              <a:t>sam</a:t>
            </a:r>
            <a:r>
              <a:rPr lang="en-US" sz="3200" dirty="0">
                <a:solidFill>
                  <a:schemeClr val="bg1">
                    <a:lumMod val="95000"/>
                    <a:lumOff val="5000"/>
                  </a:schemeClr>
                </a:solidFill>
              </a:rPr>
              <a:t> w </a:t>
            </a:r>
            <a:r>
              <a:rPr lang="en-US" sz="3200" dirty="0" err="1">
                <a:solidFill>
                  <a:schemeClr val="bg1">
                    <a:lumMod val="95000"/>
                    <a:lumOff val="5000"/>
                  </a:schemeClr>
                </a:solidFill>
              </a:rPr>
              <a:t>nie</a:t>
            </a:r>
            <a:r>
              <a:rPr lang="en-US" sz="3200" dirty="0">
                <a:solidFill>
                  <a:schemeClr val="bg1">
                    <a:lumMod val="95000"/>
                    <a:lumOff val="5000"/>
                  </a:schemeClr>
                </a:solidFill>
              </a:rPr>
              <a:t> </a:t>
            </a:r>
            <a:r>
              <a:rPr lang="en-US" sz="3200" dirty="0" err="1">
                <a:solidFill>
                  <a:schemeClr val="bg1">
                    <a:lumMod val="95000"/>
                    <a:lumOff val="5000"/>
                  </a:schemeClr>
                </a:solidFill>
              </a:rPr>
              <a:t>upada</a:t>
            </a:r>
            <a:r>
              <a:rPr lang="sr-Cyrl-CS" sz="3200" dirty="0">
                <a:solidFill>
                  <a:schemeClr val="bg1">
                    <a:lumMod val="95000"/>
                    <a:lumOff val="5000"/>
                  </a:schemeClr>
                </a:solidFill>
              </a:rPr>
              <a:t>.</a:t>
            </a:r>
            <a:endParaRPr lang="en-US" sz="3200" dirty="0">
              <a:solidFill>
                <a:schemeClr val="bg1">
                  <a:lumMod val="95000"/>
                  <a:lumOff val="5000"/>
                </a:schemeClr>
              </a:solidFill>
            </a:endParaRPr>
          </a:p>
          <a:p>
            <a:r>
              <a:rPr lang="sr-Cyrl-CS" sz="3200" dirty="0">
                <a:solidFill>
                  <a:schemeClr val="accent5">
                    <a:lumMod val="50000"/>
                  </a:schemeClr>
                </a:solidFill>
              </a:rPr>
              <a:t>Бугарски језик: Човек без свобода е като риба без вода.</a:t>
            </a:r>
            <a:r>
              <a:rPr lang="en-US" sz="3200" dirty="0">
                <a:solidFill>
                  <a:schemeClr val="accent5">
                    <a:lumMod val="50000"/>
                  </a:schemeClr>
                </a:solidFill>
              </a:rPr>
              <a:t>      </a:t>
            </a:r>
          </a:p>
          <a:p>
            <a:r>
              <a:rPr lang="sr-Cyrl-CS" sz="3200" dirty="0">
                <a:solidFill>
                  <a:schemeClr val="bg1">
                    <a:lumMod val="95000"/>
                    <a:lumOff val="5000"/>
                  </a:schemeClr>
                </a:solidFill>
              </a:rPr>
              <a:t>Словеначки језик:</a:t>
            </a:r>
            <a:r>
              <a:rPr lang="sr-Latn-CS" sz="3200" dirty="0">
                <a:solidFill>
                  <a:schemeClr val="bg1">
                    <a:lumMod val="95000"/>
                    <a:lumOff val="5000"/>
                  </a:schemeClr>
                </a:solidFill>
              </a:rPr>
              <a:t> Česar ne želiš sebi, ne želi drugemu.</a:t>
            </a:r>
            <a:endParaRPr lang="en-US" sz="3200" dirty="0">
              <a:solidFill>
                <a:schemeClr val="bg1">
                  <a:lumMod val="95000"/>
                  <a:lumOff val="5000"/>
                </a:schemeClr>
              </a:solidFill>
            </a:endParaRPr>
          </a:p>
        </p:txBody>
      </p:sp>
    </p:spTree>
    <p:extLst>
      <p:ext uri="{BB962C8B-B14F-4D97-AF65-F5344CB8AC3E}">
        <p14:creationId xmlns:p14="http://schemas.microsoft.com/office/powerpoint/2010/main" val="3462314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TotalTime>
  <Words>821</Words>
  <Application>Microsoft Office PowerPoint</Application>
  <PresentationFormat>Widescreen</PresentationFormat>
  <Paragraphs>70</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Century Gothic</vt:lpstr>
      <vt:lpstr>Wingdings 3</vt:lpstr>
      <vt:lpstr>Slice</vt:lpstr>
      <vt:lpstr>ИСТОРИЈА СРПСКОГ КЊИЖЕВНОГ ЈЕЗИКА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СРПСКОГ КЊИЖЕВНОГ ЈЕЗИКА</dc:title>
  <dc:creator>PCuser</dc:creator>
  <cp:lastModifiedBy>PCuser</cp:lastModifiedBy>
  <cp:revision>1</cp:revision>
  <dcterms:created xsi:type="dcterms:W3CDTF">2019-10-05T16:57:08Z</dcterms:created>
  <dcterms:modified xsi:type="dcterms:W3CDTF">2019-10-05T17:04:29Z</dcterms:modified>
</cp:coreProperties>
</file>