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731DB-DE51-4474-9052-DD779BA49D0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D372D-A293-4A45-829D-7069C737B1B2}">
      <dgm:prSet phldrT="[Text]" custT="1"/>
      <dgm:spPr/>
      <dgm:t>
        <a:bodyPr/>
        <a:lstStyle/>
        <a:p>
          <a:r>
            <a:rPr lang="sr-Cyrl-RS" sz="2400" dirty="0" smtClean="0"/>
            <a:t>ПРЕДЛОШКО- ПАДЕЖНА КОНСТРУКЦИЈА</a:t>
          </a:r>
          <a:endParaRPr lang="en-US" sz="2400" dirty="0"/>
        </a:p>
      </dgm:t>
    </dgm:pt>
    <dgm:pt modelId="{6675B874-BFB1-4EEF-A595-7BEEFF8C33E4}" type="parTrans" cxnId="{57B17A34-65C4-4DE3-BBD9-1674E146CAE3}">
      <dgm:prSet/>
      <dgm:spPr/>
      <dgm:t>
        <a:bodyPr/>
        <a:lstStyle/>
        <a:p>
          <a:endParaRPr lang="en-US"/>
        </a:p>
      </dgm:t>
    </dgm:pt>
    <dgm:pt modelId="{81B2DAFE-93E6-4F5B-B9EC-7A237557FF06}" type="sibTrans" cxnId="{57B17A34-65C4-4DE3-BBD9-1674E146CAE3}">
      <dgm:prSet/>
      <dgm:spPr/>
      <dgm:t>
        <a:bodyPr/>
        <a:lstStyle/>
        <a:p>
          <a:endParaRPr lang="en-US"/>
        </a:p>
      </dgm:t>
    </dgm:pt>
    <dgm:pt modelId="{A78CA922-5D15-4495-99F4-9E3680A8B3C3}">
      <dgm:prSet phldrT="[Text]" custT="1"/>
      <dgm:spPr/>
      <dgm:t>
        <a:bodyPr/>
        <a:lstStyle/>
        <a:p>
          <a:r>
            <a:rPr lang="sr-Cyrl-RS" sz="2400" dirty="0" smtClean="0"/>
            <a:t>СИНТАГМА</a:t>
          </a:r>
          <a:endParaRPr lang="en-US" sz="2400" dirty="0"/>
        </a:p>
      </dgm:t>
    </dgm:pt>
    <dgm:pt modelId="{0BF70728-5A7A-45BD-BA8B-02C2614AD434}" type="parTrans" cxnId="{AD8C38A6-73B5-414D-837D-2410E1DD327C}">
      <dgm:prSet/>
      <dgm:spPr/>
      <dgm:t>
        <a:bodyPr/>
        <a:lstStyle/>
        <a:p>
          <a:endParaRPr lang="en-US"/>
        </a:p>
      </dgm:t>
    </dgm:pt>
    <dgm:pt modelId="{8B44872F-2EC3-477C-98B8-F15B52119E32}" type="sibTrans" cxnId="{AD8C38A6-73B5-414D-837D-2410E1DD327C}">
      <dgm:prSet/>
      <dgm:spPr/>
      <dgm:t>
        <a:bodyPr/>
        <a:lstStyle/>
        <a:p>
          <a:endParaRPr lang="en-US"/>
        </a:p>
      </dgm:t>
    </dgm:pt>
    <dgm:pt modelId="{F6DAA9AE-E7BF-4685-898E-4084E74A281C}">
      <dgm:prSet custT="1"/>
      <dgm:spPr/>
      <dgm:t>
        <a:bodyPr/>
        <a:lstStyle/>
        <a:p>
          <a:r>
            <a:rPr lang="sr-Cyrl-RS" sz="2800" dirty="0" smtClean="0"/>
            <a:t>добар друг</a:t>
          </a:r>
          <a:endParaRPr lang="en-US" sz="2800" dirty="0"/>
        </a:p>
      </dgm:t>
    </dgm:pt>
    <dgm:pt modelId="{7E96BF19-4231-4D66-8825-C3074DD96405}" type="parTrans" cxnId="{A740B497-D138-4FA6-888B-64F552B6EA36}">
      <dgm:prSet/>
      <dgm:spPr/>
      <dgm:t>
        <a:bodyPr/>
        <a:lstStyle/>
        <a:p>
          <a:endParaRPr lang="en-US"/>
        </a:p>
      </dgm:t>
    </dgm:pt>
    <dgm:pt modelId="{2123AC34-5D75-4C1E-AAB2-7D7C40A87679}" type="sibTrans" cxnId="{A740B497-D138-4FA6-888B-64F552B6EA36}">
      <dgm:prSet/>
      <dgm:spPr/>
      <dgm:t>
        <a:bodyPr/>
        <a:lstStyle/>
        <a:p>
          <a:endParaRPr lang="en-US"/>
        </a:p>
      </dgm:t>
    </dgm:pt>
    <dgm:pt modelId="{A86F64A9-BBE1-4775-A674-02727D0BF892}">
      <dgm:prSet phldrT="[Text]" custT="1"/>
      <dgm:spPr/>
      <dgm:t>
        <a:bodyPr/>
        <a:lstStyle/>
        <a:p>
          <a:pPr algn="l"/>
          <a:r>
            <a:rPr lang="sr-Cyrl-RS" sz="2800" dirty="0" smtClean="0"/>
            <a:t>код школе</a:t>
          </a:r>
          <a:endParaRPr lang="en-US" sz="2800" dirty="0"/>
        </a:p>
      </dgm:t>
    </dgm:pt>
    <dgm:pt modelId="{D8ACD2CD-6426-4FE5-9574-8C433CEA1A18}" type="parTrans" cxnId="{0E69D3EA-038F-47BC-BD93-14874AA44B9B}">
      <dgm:prSet/>
      <dgm:spPr/>
      <dgm:t>
        <a:bodyPr/>
        <a:lstStyle/>
        <a:p>
          <a:endParaRPr lang="en-US"/>
        </a:p>
      </dgm:t>
    </dgm:pt>
    <dgm:pt modelId="{EBECE405-B729-4555-8BD3-DDC077564383}" type="sibTrans" cxnId="{0E69D3EA-038F-47BC-BD93-14874AA44B9B}">
      <dgm:prSet/>
      <dgm:spPr/>
      <dgm:t>
        <a:bodyPr/>
        <a:lstStyle/>
        <a:p>
          <a:endParaRPr lang="en-US"/>
        </a:p>
      </dgm:t>
    </dgm:pt>
    <dgm:pt modelId="{1A707E60-A2ED-4E58-ACDC-DA68EB7E2383}">
      <dgm:prSet phldrT="[Text]" custT="1"/>
      <dgm:spPr/>
      <dgm:t>
        <a:bodyPr/>
        <a:lstStyle/>
        <a:p>
          <a:pPr algn="l"/>
          <a:endParaRPr lang="en-US" sz="2800" dirty="0"/>
        </a:p>
      </dgm:t>
    </dgm:pt>
    <dgm:pt modelId="{30803D6F-E925-4F68-9620-14C485A429B0}" type="parTrans" cxnId="{8478DB99-5D50-4D8E-8D9E-0BBFC7784DF9}">
      <dgm:prSet/>
      <dgm:spPr/>
    </dgm:pt>
    <dgm:pt modelId="{1130223E-C05D-4E72-81CB-F4D5BEBB4647}" type="sibTrans" cxnId="{8478DB99-5D50-4D8E-8D9E-0BBFC7784DF9}">
      <dgm:prSet/>
      <dgm:spPr/>
    </dgm:pt>
    <dgm:pt modelId="{F5220270-EBD4-467C-AD5A-F7AC26BBE8E8}">
      <dgm:prSet custT="1"/>
      <dgm:spPr/>
      <dgm:t>
        <a:bodyPr/>
        <a:lstStyle/>
        <a:p>
          <a:endParaRPr lang="en-US" sz="2800" dirty="0"/>
        </a:p>
      </dgm:t>
    </dgm:pt>
    <dgm:pt modelId="{6C2A722C-A7DE-490B-8C36-F421D8060EFD}" type="parTrans" cxnId="{D189B52B-9A80-4E3A-905B-8F1B93624F37}">
      <dgm:prSet/>
      <dgm:spPr/>
    </dgm:pt>
    <dgm:pt modelId="{1C2EE56F-FFBE-4B4C-BED9-6E63BC50004C}" type="sibTrans" cxnId="{D189B52B-9A80-4E3A-905B-8F1B93624F37}">
      <dgm:prSet/>
      <dgm:spPr/>
    </dgm:pt>
    <dgm:pt modelId="{DD81A85F-9FEB-4234-AB4B-3105A868D5EF}" type="pres">
      <dgm:prSet presAssocID="{7A4731DB-DE51-4474-9052-DD779BA49D0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C02999-D19A-421F-84E9-0A16893B0DCD}" type="pres">
      <dgm:prSet presAssocID="{EC5D372D-A293-4A45-829D-7069C737B1B2}" presName="linNode" presStyleCnt="0"/>
      <dgm:spPr/>
    </dgm:pt>
    <dgm:pt modelId="{FB035EAE-766C-4A1B-85A6-452E150C0B52}" type="pres">
      <dgm:prSet presAssocID="{EC5D372D-A293-4A45-829D-7069C737B1B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AE44D-C94E-40F3-94DB-C4DD8F70B184}" type="pres">
      <dgm:prSet presAssocID="{EC5D372D-A293-4A45-829D-7069C737B1B2}" presName="childShp" presStyleLbl="bgAccFollowNode1" presStyleIdx="0" presStyleCnt="2" custLinFactNeighborX="9135" custLinFactNeighborY="-11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D9295-E9CF-4E0C-9592-F843BDE9A92A}" type="pres">
      <dgm:prSet presAssocID="{81B2DAFE-93E6-4F5B-B9EC-7A237557FF06}" presName="spacing" presStyleCnt="0"/>
      <dgm:spPr/>
    </dgm:pt>
    <dgm:pt modelId="{CA0CAC4F-CAE3-485A-9131-3725F08D1DE9}" type="pres">
      <dgm:prSet presAssocID="{A78CA922-5D15-4495-99F4-9E3680A8B3C3}" presName="linNode" presStyleCnt="0"/>
      <dgm:spPr/>
    </dgm:pt>
    <dgm:pt modelId="{5A5C106F-C257-46BE-8690-C9E4C8DFE7B9}" type="pres">
      <dgm:prSet presAssocID="{A78CA922-5D15-4495-99F4-9E3680A8B3C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F78F3-7159-4C18-BB3C-57585206CCA6}" type="pres">
      <dgm:prSet presAssocID="{A78CA922-5D15-4495-99F4-9E3680A8B3C3}" presName="childShp" presStyleLbl="bgAccFollowNode1" presStyleIdx="1" presStyleCnt="2" custLinFactNeighborX="-1705" custLinFactNeighborY="-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F50D22-4895-406B-8FD7-91154FEDB06E}" type="presOf" srcId="{F5220270-EBD4-467C-AD5A-F7AC26BBE8E8}" destId="{4EBF78F3-7159-4C18-BB3C-57585206CCA6}" srcOrd="0" destOrd="0" presId="urn:microsoft.com/office/officeart/2005/8/layout/vList6"/>
    <dgm:cxn modelId="{A740B497-D138-4FA6-888B-64F552B6EA36}" srcId="{A78CA922-5D15-4495-99F4-9E3680A8B3C3}" destId="{F6DAA9AE-E7BF-4685-898E-4084E74A281C}" srcOrd="1" destOrd="0" parTransId="{7E96BF19-4231-4D66-8825-C3074DD96405}" sibTransId="{2123AC34-5D75-4C1E-AAB2-7D7C40A87679}"/>
    <dgm:cxn modelId="{AD8C38A6-73B5-414D-837D-2410E1DD327C}" srcId="{7A4731DB-DE51-4474-9052-DD779BA49D07}" destId="{A78CA922-5D15-4495-99F4-9E3680A8B3C3}" srcOrd="1" destOrd="0" parTransId="{0BF70728-5A7A-45BD-BA8B-02C2614AD434}" sibTransId="{8B44872F-2EC3-477C-98B8-F15B52119E32}"/>
    <dgm:cxn modelId="{FDA1D07C-1215-45B8-9B1C-9DC964A9F19C}" type="presOf" srcId="{A78CA922-5D15-4495-99F4-9E3680A8B3C3}" destId="{5A5C106F-C257-46BE-8690-C9E4C8DFE7B9}" srcOrd="0" destOrd="0" presId="urn:microsoft.com/office/officeart/2005/8/layout/vList6"/>
    <dgm:cxn modelId="{14866911-8A3B-4184-A3CA-94079F9D1E3C}" type="presOf" srcId="{EC5D372D-A293-4A45-829D-7069C737B1B2}" destId="{FB035EAE-766C-4A1B-85A6-452E150C0B52}" srcOrd="0" destOrd="0" presId="urn:microsoft.com/office/officeart/2005/8/layout/vList6"/>
    <dgm:cxn modelId="{F3B42744-C7FF-43A7-BED8-B1A51FEA6444}" type="presOf" srcId="{7A4731DB-DE51-4474-9052-DD779BA49D07}" destId="{DD81A85F-9FEB-4234-AB4B-3105A868D5EF}" srcOrd="0" destOrd="0" presId="urn:microsoft.com/office/officeart/2005/8/layout/vList6"/>
    <dgm:cxn modelId="{D189B52B-9A80-4E3A-905B-8F1B93624F37}" srcId="{A78CA922-5D15-4495-99F4-9E3680A8B3C3}" destId="{F5220270-EBD4-467C-AD5A-F7AC26BBE8E8}" srcOrd="0" destOrd="0" parTransId="{6C2A722C-A7DE-490B-8C36-F421D8060EFD}" sibTransId="{1C2EE56F-FFBE-4B4C-BED9-6E63BC50004C}"/>
    <dgm:cxn modelId="{7E322601-904D-48AE-BDE6-132B6A6ADCAF}" type="presOf" srcId="{A86F64A9-BBE1-4775-A674-02727D0BF892}" destId="{CC0AE44D-C94E-40F3-94DB-C4DD8F70B184}" srcOrd="0" destOrd="1" presId="urn:microsoft.com/office/officeart/2005/8/layout/vList6"/>
    <dgm:cxn modelId="{FC9550E8-72CB-4B4C-BE25-B2E9C043924A}" type="presOf" srcId="{F6DAA9AE-E7BF-4685-898E-4084E74A281C}" destId="{4EBF78F3-7159-4C18-BB3C-57585206CCA6}" srcOrd="0" destOrd="1" presId="urn:microsoft.com/office/officeart/2005/8/layout/vList6"/>
    <dgm:cxn modelId="{0E69D3EA-038F-47BC-BD93-14874AA44B9B}" srcId="{EC5D372D-A293-4A45-829D-7069C737B1B2}" destId="{A86F64A9-BBE1-4775-A674-02727D0BF892}" srcOrd="1" destOrd="0" parTransId="{D8ACD2CD-6426-4FE5-9574-8C433CEA1A18}" sibTransId="{EBECE405-B729-4555-8BD3-DDC077564383}"/>
    <dgm:cxn modelId="{57B17A34-65C4-4DE3-BBD9-1674E146CAE3}" srcId="{7A4731DB-DE51-4474-9052-DD779BA49D07}" destId="{EC5D372D-A293-4A45-829D-7069C737B1B2}" srcOrd="0" destOrd="0" parTransId="{6675B874-BFB1-4EEF-A595-7BEEFF8C33E4}" sibTransId="{81B2DAFE-93E6-4F5B-B9EC-7A237557FF06}"/>
    <dgm:cxn modelId="{C73ABADC-DF55-444B-8431-B623180E828B}" type="presOf" srcId="{1A707E60-A2ED-4E58-ACDC-DA68EB7E2383}" destId="{CC0AE44D-C94E-40F3-94DB-C4DD8F70B184}" srcOrd="0" destOrd="0" presId="urn:microsoft.com/office/officeart/2005/8/layout/vList6"/>
    <dgm:cxn modelId="{8478DB99-5D50-4D8E-8D9E-0BBFC7784DF9}" srcId="{EC5D372D-A293-4A45-829D-7069C737B1B2}" destId="{1A707E60-A2ED-4E58-ACDC-DA68EB7E2383}" srcOrd="0" destOrd="0" parTransId="{30803D6F-E925-4F68-9620-14C485A429B0}" sibTransId="{1130223E-C05D-4E72-81CB-F4D5BEBB4647}"/>
    <dgm:cxn modelId="{B9D49EA9-01E7-4FC0-A180-6894D84E8DF1}" type="presParOf" srcId="{DD81A85F-9FEB-4234-AB4B-3105A868D5EF}" destId="{55C02999-D19A-421F-84E9-0A16893B0DCD}" srcOrd="0" destOrd="0" presId="urn:microsoft.com/office/officeart/2005/8/layout/vList6"/>
    <dgm:cxn modelId="{A67C6358-B5C7-4AE8-A9CD-643A76AB6455}" type="presParOf" srcId="{55C02999-D19A-421F-84E9-0A16893B0DCD}" destId="{FB035EAE-766C-4A1B-85A6-452E150C0B52}" srcOrd="0" destOrd="0" presId="urn:microsoft.com/office/officeart/2005/8/layout/vList6"/>
    <dgm:cxn modelId="{903B8572-816A-4F3C-BAF0-2379B8A305ED}" type="presParOf" srcId="{55C02999-D19A-421F-84E9-0A16893B0DCD}" destId="{CC0AE44D-C94E-40F3-94DB-C4DD8F70B184}" srcOrd="1" destOrd="0" presId="urn:microsoft.com/office/officeart/2005/8/layout/vList6"/>
    <dgm:cxn modelId="{386648ED-8614-4C7F-B3BB-BC67A136A721}" type="presParOf" srcId="{DD81A85F-9FEB-4234-AB4B-3105A868D5EF}" destId="{06ED9295-E9CF-4E0C-9592-F843BDE9A92A}" srcOrd="1" destOrd="0" presId="urn:microsoft.com/office/officeart/2005/8/layout/vList6"/>
    <dgm:cxn modelId="{7AF6B28C-1902-451C-90C8-346E4502B6B9}" type="presParOf" srcId="{DD81A85F-9FEB-4234-AB4B-3105A868D5EF}" destId="{CA0CAC4F-CAE3-485A-9131-3725F08D1DE9}" srcOrd="2" destOrd="0" presId="urn:microsoft.com/office/officeart/2005/8/layout/vList6"/>
    <dgm:cxn modelId="{8E2624E0-83F4-46F5-98E0-DE207D53B1BE}" type="presParOf" srcId="{CA0CAC4F-CAE3-485A-9131-3725F08D1DE9}" destId="{5A5C106F-C257-46BE-8690-C9E4C8DFE7B9}" srcOrd="0" destOrd="0" presId="urn:microsoft.com/office/officeart/2005/8/layout/vList6"/>
    <dgm:cxn modelId="{63777337-8CA2-4B6B-A749-0568CA746549}" type="presParOf" srcId="{CA0CAC4F-CAE3-485A-9131-3725F08D1DE9}" destId="{4EBF78F3-7159-4C18-BB3C-57585206CC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AE44D-C94E-40F3-94DB-C4DD8F70B184}">
      <dsp:nvSpPr>
        <dsp:cNvPr id="0" name=""/>
        <dsp:cNvSpPr/>
      </dsp:nvSpPr>
      <dsp:spPr>
        <a:xfrm>
          <a:off x="2811779" y="0"/>
          <a:ext cx="421767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800" kern="1200" dirty="0" smtClean="0"/>
            <a:t>код школе</a:t>
          </a:r>
          <a:endParaRPr lang="en-US" sz="2800" kern="1200" dirty="0"/>
        </a:p>
      </dsp:txBody>
      <dsp:txXfrm>
        <a:off x="2811779" y="244869"/>
        <a:ext cx="3483064" cy="1469212"/>
      </dsp:txXfrm>
    </dsp:sp>
    <dsp:sp modelId="{FB035EAE-766C-4A1B-85A6-452E150C0B52}">
      <dsp:nvSpPr>
        <dsp:cNvPr id="0" name=""/>
        <dsp:cNvSpPr/>
      </dsp:nvSpPr>
      <dsp:spPr>
        <a:xfrm>
          <a:off x="0" y="502"/>
          <a:ext cx="2811780" cy="1958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ПРЕДЛОШКО- ПАДЕЖНА КОНСТРУКЦИЈА</a:t>
          </a:r>
          <a:endParaRPr lang="en-US" sz="2400" kern="1200" dirty="0"/>
        </a:p>
      </dsp:txBody>
      <dsp:txXfrm>
        <a:off x="95628" y="96130"/>
        <a:ext cx="2620524" cy="1767694"/>
      </dsp:txXfrm>
    </dsp:sp>
    <dsp:sp modelId="{4EBF78F3-7159-4C18-BB3C-57585206CCA6}">
      <dsp:nvSpPr>
        <dsp:cNvPr id="0" name=""/>
        <dsp:cNvSpPr/>
      </dsp:nvSpPr>
      <dsp:spPr>
        <a:xfrm>
          <a:off x="2763839" y="2133603"/>
          <a:ext cx="421767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800" kern="1200" dirty="0" smtClean="0"/>
            <a:t>добар друг</a:t>
          </a:r>
          <a:endParaRPr lang="en-US" sz="2800" kern="1200" dirty="0"/>
        </a:p>
      </dsp:txBody>
      <dsp:txXfrm>
        <a:off x="2763839" y="2378472"/>
        <a:ext cx="3483064" cy="1469212"/>
      </dsp:txXfrm>
    </dsp:sp>
    <dsp:sp modelId="{5A5C106F-C257-46BE-8690-C9E4C8DFE7B9}">
      <dsp:nvSpPr>
        <dsp:cNvPr id="0" name=""/>
        <dsp:cNvSpPr/>
      </dsp:nvSpPr>
      <dsp:spPr>
        <a:xfrm>
          <a:off x="0" y="2155347"/>
          <a:ext cx="2811780" cy="1958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СИНТАГМА</a:t>
          </a:r>
          <a:endParaRPr lang="en-US" sz="2400" kern="1200" dirty="0"/>
        </a:p>
      </dsp:txBody>
      <dsp:txXfrm>
        <a:off x="95628" y="2250975"/>
        <a:ext cx="2620524" cy="176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2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9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0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9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0701-E283-43B3-9E5A-C5BC22FB0153}" type="datetimeFigureOut">
              <a:rPr lang="en-US" smtClean="0"/>
              <a:t>04-Dec-20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2A9E-D42E-4D3D-91CF-DB745CDB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053"/>
            <a:ext cx="12192000" cy="1646595"/>
          </a:xfrm>
        </p:spPr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Именичка и придевска синтагма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26263"/>
            <a:ext cx="11694017" cy="519202"/>
          </a:xfrm>
        </p:spPr>
        <p:txBody>
          <a:bodyPr/>
          <a:lstStyle/>
          <a:p>
            <a:r>
              <a:rPr lang="sr-Cyrl-RS" dirty="0" smtClean="0"/>
              <a:t>Граматика 46 – 48. страна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690" y="1545465"/>
            <a:ext cx="1120462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ПОДСЕТИМО се: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синтагме? Коју службу имају у реченици?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одређујемо ГЛАВНУ реч у синтагми?</a:t>
            </a:r>
          </a:p>
          <a:p>
            <a:pPr marL="342900" indent="-342900">
              <a:buAutoNum type="arabicPeriod"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Записујемо примере у свеску </a:t>
            </a:r>
            <a:r>
              <a:rPr lang="sr-Cyrl-R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одређујемо службу (функцију) речи у реченици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Весели дечак чита занимљиву књигу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Добар писац је завршио занимљив роман прошле године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небу се видео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зажарени </a:t>
            </a:r>
            <a:r>
              <a:rPr lang="sr-Cyrl-R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ватромет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боја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ИМЕНИЧКА СИНТАГМА је она у којој је главна реч именица. Зависни чланови именичке синтагме зову се АТРИБУТИ.</a:t>
            </a:r>
          </a:p>
          <a:p>
            <a:pPr algn="ctr"/>
            <a:r>
              <a:rPr lang="sr-Cyrl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endParaRPr lang="sr-Cyrl-R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 синтагма има два зависна члана. Они се називају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Атрибути могу стајати и испред и иза главне речи: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зажарени ватромет боја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30079"/>
            <a:ext cx="3200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sr-Latn-R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sr-Cyrl-R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АТРИБУТ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6206" y="1913796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Атрибут</a:t>
            </a:r>
            <a:r>
              <a:rPr lang="ru-RU" dirty="0"/>
              <a:t> је именичка одредба која означава особину појма означеног именицом уз коју стоји. </a:t>
            </a:r>
          </a:p>
          <a:p>
            <a:r>
              <a:rPr lang="ru-RU" dirty="0"/>
              <a:t>Атрибути су најчешће придеви, именице, заменице и бројеви, тј.</a:t>
            </a:r>
            <a:r>
              <a:rPr lang="ru-RU" b="1" dirty="0"/>
              <a:t> именске речи</a:t>
            </a:r>
            <a:r>
              <a:rPr lang="ru-RU" dirty="0"/>
              <a:t>. </a:t>
            </a:r>
          </a:p>
          <a:p>
            <a:r>
              <a:rPr lang="ru-RU" dirty="0"/>
              <a:t>Они се додају некој именици да би означили њену битну особину.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4850" y="355313"/>
            <a:ext cx="638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ПОДСЕТИМО СЕ И УТВРДИМО</a:t>
            </a:r>
            <a:r>
              <a:rPr lang="sr-Cyrl-RS" sz="3200" dirty="0" smtClean="0"/>
              <a:t>!</a:t>
            </a:r>
            <a:endParaRPr lang="en-US" sz="3200" dirty="0"/>
          </a:p>
        </p:txBody>
      </p:sp>
      <p:pic>
        <p:nvPicPr>
          <p:cNvPr id="6" name="Picture 5" descr="crvena jabu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990600"/>
            <a:ext cx="1778000" cy="2133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96000" y="762000"/>
            <a:ext cx="2743200" cy="1066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2"/>
                </a:solidFill>
              </a:rPr>
              <a:t>ЦРВЕНА</a:t>
            </a:r>
            <a:r>
              <a:rPr lang="sr-Cyrl-RS" b="1" dirty="0">
                <a:solidFill>
                  <a:schemeClr val="tx2"/>
                </a:solidFill>
              </a:rPr>
              <a:t> ЈАБУКА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" name="Picture 8" descr="VREDNI DEČ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4191000"/>
            <a:ext cx="2286000" cy="2286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975278" y="4419599"/>
            <a:ext cx="2743200" cy="1066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2"/>
                </a:solidFill>
              </a:rPr>
              <a:t>вредни </a:t>
            </a:r>
            <a:r>
              <a:rPr lang="sr-Cyrl-RS" b="1" dirty="0">
                <a:solidFill>
                  <a:schemeClr val="tx2"/>
                </a:solidFill>
              </a:rPr>
              <a:t>дечак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1" name="Picture 10" descr="knji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800" y="4903556"/>
            <a:ext cx="2209800" cy="116568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543800" y="3733800"/>
            <a:ext cx="2743200" cy="1219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МОЈА</a:t>
            </a:r>
            <a:r>
              <a:rPr lang="sr-Cyrl-RS" dirty="0">
                <a:solidFill>
                  <a:schemeClr val="tx2"/>
                </a:solidFill>
              </a:rPr>
              <a:t> КЊИГА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344"/>
            <a:ext cx="6933010" cy="609600"/>
          </a:xfrm>
        </p:spPr>
        <p:txBody>
          <a:bodyPr/>
          <a:lstStyle/>
          <a:p>
            <a:r>
              <a:rPr lang="sr-Cyrl-RS" sz="3600" dirty="0"/>
              <a:t>ИМЕНИЧКЕ СИНТАГМЕ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11" y="647701"/>
            <a:ext cx="10034789" cy="5257800"/>
          </a:xfrm>
        </p:spPr>
        <p:txBody>
          <a:bodyPr/>
          <a:lstStyle/>
          <a:p>
            <a:r>
              <a:rPr lang="sr-Cyrl-RS" dirty="0" smtClean="0"/>
              <a:t>Именичке синтагме су најбројнији тип синтагми.</a:t>
            </a:r>
          </a:p>
          <a:p>
            <a:r>
              <a:rPr lang="sr-Cyrl-RS" dirty="0" smtClean="0"/>
              <a:t>Сви зависни чланови именичких синтагми имају општи назив </a:t>
            </a:r>
            <a:r>
              <a:rPr lang="sr-Cyrl-RS" b="1" dirty="0" smtClean="0"/>
              <a:t>АТРИБУТИ.</a:t>
            </a:r>
          </a:p>
          <a:p>
            <a:pPr marL="0" indent="0">
              <a:buNone/>
            </a:pPr>
            <a:r>
              <a:rPr lang="sr-Cyrl-RS" sz="1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Записујемо у свеску</a:t>
            </a:r>
            <a:endParaRPr lang="sr-Cyrl-RS" sz="1600" b="1" dirty="0" smtClean="0"/>
          </a:p>
          <a:p>
            <a:pPr>
              <a:buNone/>
            </a:pPr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су подељени на три типа:</a:t>
            </a:r>
          </a:p>
          <a:p>
            <a:endParaRPr lang="sr-Cyrl-RS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93041"/>
              </p:ext>
            </p:extLst>
          </p:nvPr>
        </p:nvGraphicFramePr>
        <p:xfrm>
          <a:off x="447540" y="3638889"/>
          <a:ext cx="9839460" cy="30479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919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97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89462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придевски атрибути </a:t>
                      </a:r>
                      <a:r>
                        <a:rPr lang="sr-Cyrl-RS" sz="1600" dirty="0" smtClean="0">
                          <a:solidFill>
                            <a:schemeClr val="tx2"/>
                          </a:solidFill>
                        </a:rPr>
                        <a:t>(исказују се придевима, заменицама и бројевима)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овај љути човек, моја свеска, трећи камен...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2418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падежни атрибути</a:t>
                      </a:r>
                      <a:r>
                        <a:rPr lang="sr-Cyrl-RS" sz="1600" b="1" dirty="0" smtClean="0">
                          <a:solidFill>
                            <a:schemeClr val="tx2"/>
                          </a:solidFill>
                        </a:rPr>
                        <a:t> (именица у падежном облику и предлошко-падежна конструкција)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кућа од дрвета, </a:t>
                      </a:r>
                      <a:r>
                        <a:rPr lang="sr-Latn-RS" sz="18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 огромним знањем и огромним талентом</a:t>
                      </a:r>
                      <a:r>
                        <a:rPr lang="sr-Cyrl-RS" sz="18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en-US" b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6119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именички атрибути (атрибутиви)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камен темељац, птица селица, река Дрина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 descr="сова чи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319088"/>
            <a:ext cx="1395413" cy="12858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2211" y="2294835"/>
            <a:ext cx="419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АТРИБУТИ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3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РАЗЛИКУЈ!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90800" y="1524000"/>
          <a:ext cx="70294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305800" y="1752600"/>
            <a:ext cx="20574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0" y="3810000"/>
            <a:ext cx="1905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0" y="220980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предлог + именска реч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34400" y="403860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две речи обједињене функцијом и значењем</a:t>
            </a:r>
            <a:endParaRPr lang="en-US" dirty="0"/>
          </a:p>
        </p:txBody>
      </p:sp>
      <p:pic>
        <p:nvPicPr>
          <p:cNvPr id="9" name="Picture 8" descr="наставниц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6400" y="4876800"/>
            <a:ext cx="1600200" cy="17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artoon-people-crying-2513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676" y="1"/>
            <a:ext cx="1337325" cy="17526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8001000" y="2667000"/>
            <a:ext cx="2438400" cy="19812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медвеђа услуга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048000" y="23622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десна рука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1524000" y="4724400"/>
            <a:ext cx="2514600" cy="17526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спартанско васпитање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096000" y="27432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мачији кашаљ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010400" y="609600"/>
            <a:ext cx="2743200" cy="16002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крокодилске сузе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3124200" y="0"/>
            <a:ext cx="23622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chemeClr val="tx2"/>
                </a:solidFill>
              </a:rPr>
              <a:t>МРТВА ТИШИНА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419600" y="1066800"/>
            <a:ext cx="2819400" cy="16764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chemeClr val="tx2"/>
                </a:solidFill>
              </a:rPr>
              <a:t>камен спотицања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324600" y="49530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лаконски одговор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4648200" y="40386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жртвени јарац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413679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Објасните значење синтагми у фразеологизмима!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5" name="Picture 14" descr="man ang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1" y="2743200"/>
            <a:ext cx="1416987" cy="1676400"/>
          </a:xfrm>
          <a:prstGeom prst="rect">
            <a:avLst/>
          </a:prstGeom>
        </p:spPr>
      </p:pic>
      <p:pic>
        <p:nvPicPr>
          <p:cNvPr id="17" name="Picture 16" descr="pitam s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600" y="4419600"/>
            <a:ext cx="1108286" cy="22098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1524000" y="12954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chemeClr val="tx2"/>
                </a:solidFill>
              </a:rPr>
              <a:t>ДНО ДНА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6687" y="265679"/>
            <a:ext cx="990606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cap="none" spc="0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СИНТАГМА МОЖЕ БИТИ:</a:t>
            </a:r>
          </a:p>
          <a:p>
            <a:r>
              <a:rPr lang="sr-Cyrl-RS" sz="2800" b="1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1.ШИРА</a:t>
            </a:r>
          </a:p>
          <a:p>
            <a:r>
              <a:rPr lang="sr-Cyrl-RS" sz="2800" b="1" cap="none" spc="0" dirty="0" smtClean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2.УЖА</a:t>
            </a:r>
          </a:p>
          <a:p>
            <a:endParaRPr lang="sr-Cyrl-RS" sz="2800" b="1" dirty="0">
              <a:ln w="10541" cmpd="sng">
                <a:solidFill>
                  <a:schemeClr val="tx2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sz="2800" b="1" cap="none" spc="0" dirty="0">
              <a:ln w="10541" cmpd="sng">
                <a:solidFill>
                  <a:schemeClr val="tx2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0576" y="3900996"/>
            <a:ext cx="752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ШИРА ИМЕНИЧКА СИНТАГМА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176687" y="4550639"/>
            <a:ext cx="9742205" cy="1112797"/>
          </a:xfrm>
          <a:prstGeom prst="roundRect">
            <a:avLst/>
          </a:prstGeom>
          <a:solidFill>
            <a:srgbClr val="F9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15008" y="4741930"/>
            <a:ext cx="4785935" cy="7678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60085" y="4711916"/>
            <a:ext cx="409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моје баке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74163" y="4783871"/>
            <a:ext cx="390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/>
              <a:t>хеклани столњак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881272" y="5894247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УЖА ИМЕНИЧКА СИНТАГМА</a:t>
            </a:r>
            <a:endParaRPr lang="en-US" b="1" dirty="0"/>
          </a:p>
        </p:txBody>
      </p:sp>
      <p:sp>
        <p:nvSpPr>
          <p:cNvPr id="16" name="Up Arrow 15"/>
          <p:cNvSpPr/>
          <p:nvPr/>
        </p:nvSpPr>
        <p:spPr>
          <a:xfrm>
            <a:off x="3077197" y="4308562"/>
            <a:ext cx="296112" cy="484149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162907" y="5277930"/>
            <a:ext cx="290133" cy="52373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4163" y="2060620"/>
            <a:ext cx="768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Ставила сам преко стола хеклани стољњак моје баке.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609" y="6263579"/>
            <a:ext cx="510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Провежбајмо ово кроз задатак бр. 2 из Граматике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334852"/>
            <a:ext cx="3256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ПРИДЕВСКЕ СИНТАГМЕ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2608" y="796517"/>
            <a:ext cx="224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Граматика 48. страна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2732" y="1648496"/>
            <a:ext cx="99682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Задатак је био изузетно тежак.</a:t>
            </a:r>
          </a:p>
          <a:p>
            <a:r>
              <a:rPr lang="sr-Cyrl-RS" dirty="0" smtClean="0"/>
              <a:t>СЛУЖБА РЕЧИ</a:t>
            </a:r>
          </a:p>
          <a:p>
            <a:endParaRPr lang="sr-Cyrl-RS" dirty="0"/>
          </a:p>
          <a:p>
            <a:r>
              <a:rPr lang="sr-Cyrl-RS" dirty="0" smtClean="0"/>
              <a:t>ПРИДЕВСКА СИНТАГМА је она синтагма у којој је главна реч ПРИДЕВ. Зависни члан придевске синтагме је најчешће прилог.</a:t>
            </a:r>
          </a:p>
          <a:p>
            <a:endParaRPr lang="sr-Cyrl-RS" dirty="0"/>
          </a:p>
          <a:p>
            <a:r>
              <a:rPr lang="sr-Cyrl-RS" b="1" dirty="0" smtClean="0">
                <a:solidFill>
                  <a:schemeClr val="accent5"/>
                </a:solidFill>
              </a:rPr>
              <a:t>Сасвим кратка </a:t>
            </a:r>
            <a:r>
              <a:rPr lang="sr-Cyrl-RS" b="1" dirty="0" smtClean="0">
                <a:solidFill>
                  <a:srgbClr val="FF0000"/>
                </a:solidFill>
              </a:rPr>
              <a:t>коса</a:t>
            </a:r>
            <a:r>
              <a:rPr lang="sr-Cyrl-RS" b="1" dirty="0" smtClean="0"/>
              <a:t> данас је јако модерна.</a:t>
            </a:r>
          </a:p>
          <a:p>
            <a:r>
              <a:rPr lang="sr-Cyrl-RS" dirty="0" smtClean="0"/>
              <a:t>СЛУЖБА РЕЧИ</a:t>
            </a:r>
          </a:p>
          <a:p>
            <a:r>
              <a:rPr lang="sr-Cyrl-RS" b="1" dirty="0" smtClean="0"/>
              <a:t>Субјекат</a:t>
            </a:r>
            <a:r>
              <a:rPr lang="sr-Cyrl-RS" dirty="0" smtClean="0"/>
              <a:t> – именичка синтагма „коса“</a:t>
            </a:r>
          </a:p>
          <a:p>
            <a:r>
              <a:rPr lang="sr-Cyrl-RS" dirty="0" smtClean="0"/>
              <a:t>придевска синтагма „кратка“ је ужа синтагма; АТРИБУТ у оквиру шире именичке синтагме</a:t>
            </a:r>
          </a:p>
          <a:p>
            <a:r>
              <a:rPr lang="sr-Cyrl-RS" dirty="0" smtClean="0"/>
              <a:t>предикат – именски (је јако модерна); придевска синтагма има службу именског дела предиката</a:t>
            </a:r>
          </a:p>
          <a:p>
            <a:r>
              <a:rPr lang="sr-Cyrl-RS" dirty="0" smtClean="0"/>
              <a:t>п.о.за време </a:t>
            </a:r>
            <a:r>
              <a:rPr lang="sr-Cyrl-RS" dirty="0" smtClean="0"/>
              <a:t>– данас</a:t>
            </a:r>
          </a:p>
          <a:p>
            <a:endParaRPr lang="sr-Cyrl-RS" dirty="0"/>
          </a:p>
          <a:p>
            <a:r>
              <a:rPr lang="sr-Cyrl-CS" b="1" dirty="0"/>
              <a:t>Домаћи </a:t>
            </a:r>
            <a:r>
              <a:rPr lang="sr-Cyrl-CS" b="1" dirty="0" smtClean="0"/>
              <a:t>задатак: </a:t>
            </a:r>
            <a:r>
              <a:rPr lang="sr-Cyrl-CS" dirty="0" smtClean="0"/>
              <a:t>У </a:t>
            </a:r>
            <a:r>
              <a:rPr lang="sr-Cyrl-CS" dirty="0"/>
              <a:t>садржају </a:t>
            </a:r>
            <a:r>
              <a:rPr lang="sr-Cyrl-CS" i="1" dirty="0"/>
              <a:t>Граматике </a:t>
            </a:r>
            <a:r>
              <a:rPr lang="sr-Cyrl-CS" dirty="0" smtClean="0"/>
              <a:t>пронађите </a:t>
            </a:r>
            <a:r>
              <a:rPr lang="sr-Cyrl-CS" dirty="0"/>
              <a:t>и </a:t>
            </a:r>
            <a:r>
              <a:rPr lang="sr-Cyrl-CS" dirty="0" smtClean="0"/>
              <a:t>препишите </a:t>
            </a:r>
            <a:r>
              <a:rPr lang="sr-Cyrl-CS" dirty="0"/>
              <a:t>наслове лекција који су исказани </a:t>
            </a:r>
            <a:r>
              <a:rPr lang="sr-Cyrl-CS" dirty="0" smtClean="0"/>
              <a:t>синтагмом (5 примера)   </a:t>
            </a:r>
            <a:endParaRPr lang="en-US" dirty="0"/>
          </a:p>
          <a:p>
            <a:endParaRPr lang="en-US" dirty="0"/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59917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578D584F4E4D46944D65ACFD1A2005" ma:contentTypeVersion="10" ma:contentTypeDescription="Kreiraj novi dokument." ma:contentTypeScope="" ma:versionID="ab0da98282a830d38a0f1d77d3776938">
  <xsd:schema xmlns:xsd="http://www.w3.org/2001/XMLSchema" xmlns:xs="http://www.w3.org/2001/XMLSchema" xmlns:p="http://schemas.microsoft.com/office/2006/metadata/properties" xmlns:ns2="723b07f8-a3b8-4234-9c75-df7555b95aef" targetNamespace="http://schemas.microsoft.com/office/2006/metadata/properties" ma:root="true" ma:fieldsID="77d6d45d054edc6148c4514b74cf7047" ns2:_="">
    <xsd:import namespace="723b07f8-a3b8-4234-9c75-df7555b95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b07f8-a3b8-4234-9c75-df7555b95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DD837B-14D3-4166-9879-CD6D228AB385}"/>
</file>

<file path=customXml/itemProps2.xml><?xml version="1.0" encoding="utf-8"?>
<ds:datastoreItem xmlns:ds="http://schemas.openxmlformats.org/officeDocument/2006/customXml" ds:itemID="{256BADAA-530C-401C-947D-8327ABFB6F89}"/>
</file>

<file path=customXml/itemProps3.xml><?xml version="1.0" encoding="utf-8"?>
<ds:datastoreItem xmlns:ds="http://schemas.openxmlformats.org/officeDocument/2006/customXml" ds:itemID="{BE1C7887-6C80-4598-AD95-6678245CFCD0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395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Именичка и придевска синтагма </vt:lpstr>
      <vt:lpstr>PowerPoint Presentation</vt:lpstr>
      <vt:lpstr>ИМЕНИЧКЕ СИНТАГМЕ</vt:lpstr>
      <vt:lpstr>РАЗЛИКУЈ!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Именичка и придевска синтагма</dc:title>
  <dc:creator>JokerMan HD</dc:creator>
  <cp:lastModifiedBy>JokerMan HD</cp:lastModifiedBy>
  <cp:revision>10</cp:revision>
  <dcterms:created xsi:type="dcterms:W3CDTF">2020-12-04T13:22:17Z</dcterms:created>
  <dcterms:modified xsi:type="dcterms:W3CDTF">2020-12-04T14:39:04Z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0x010100AD578D584F4E4D46944D65ACFD1A2005</vt:lpwstr>
  </property>
</Properties>
</file>