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7601" y="2362200"/>
            <a:ext cx="5027084" cy="17859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347884" y="2362200"/>
            <a:ext cx="5027083" cy="17859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17601" y="4300539"/>
            <a:ext cx="5027084" cy="17859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7884" y="4300539"/>
            <a:ext cx="5027083" cy="17859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251201" y="624840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721600" y="6248401"/>
            <a:ext cx="3862917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184" y="6242050"/>
            <a:ext cx="783167" cy="488950"/>
          </a:xfrm>
        </p:spPr>
        <p:txBody>
          <a:bodyPr/>
          <a:lstStyle>
            <a:lvl1pPr>
              <a:defRPr/>
            </a:lvl1pPr>
          </a:lstStyle>
          <a:p>
            <a:fld id="{AC7AF36F-9BFB-4D3A-8B6D-5C4FB472D17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8649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КАКО НАСТАЈЕ ГЛАС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ГОВОРНИ ОРГАНИ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81980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sz="2100" i="1">
                <a:latin typeface="Comic Sans MS" panose="030F0702030302020204" pitchFamily="66" charset="0"/>
              </a:rPr>
              <a:t>ПОДЕЛА ГЛАСОВА ПО МЕСТУ ИЗГОВОРА</a:t>
            </a:r>
            <a:r>
              <a:rPr lang="sr-Cyrl-CS" altLang="sr-Latn-RS" sz="2800"/>
              <a:t> </a:t>
            </a:r>
            <a:br>
              <a:rPr lang="sr-Cyrl-CS" altLang="sr-Latn-RS" sz="2800"/>
            </a:br>
            <a:r>
              <a:rPr lang="sr-Cyrl-CS" altLang="sr-Latn-RS" sz="2400" i="1">
                <a:solidFill>
                  <a:schemeClr val="accent2"/>
                </a:solidFill>
                <a:latin typeface="Comic Sans MS" panose="030F0702030302020204" pitchFamily="66" charset="0"/>
              </a:rPr>
              <a:t>Језичка игра “Како год хоћеш”</a:t>
            </a:r>
            <a:endParaRPr lang="en-US" altLang="sr-Latn-RS" sz="2400" i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sr-Cyrl-CS" altLang="sr-Latn-RS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sr-Cyrl-CS" altLang="sr-Latn-RS" dirty="0">
                <a:latin typeface="Comic Sans MS" panose="030F0702030302020204" pitchFamily="66" charset="0"/>
              </a:rPr>
              <a:t>Ради лакшег памћења поделе сугласника по месту изговора, смислите реченицу за сваку групу сугласника у којој ће почетна слова свих речи чинити одређену групу сугласника. </a:t>
            </a:r>
          </a:p>
          <a:p>
            <a:pPr>
              <a:lnSpc>
                <a:spcPct val="90000"/>
              </a:lnSpc>
            </a:pPr>
            <a:r>
              <a:rPr lang="sr-Cyrl-CS" altLang="sr-Latn-RS" dirty="0">
                <a:latin typeface="Comic Sans MS" panose="030F0702030302020204" pitchFamily="66" charset="0"/>
              </a:rPr>
              <a:t>На пример задњонепчани –</a:t>
            </a:r>
            <a:r>
              <a:rPr lang="sr-Cyrl-CS" altLang="sr-Latn-RS" dirty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sr-Cyrl-CS" altLang="sr-Latn-RS" dirty="0">
                <a:solidFill>
                  <a:srgbClr val="9BD294"/>
                </a:solidFill>
                <a:latin typeface="Comic Sans MS" panose="030F0702030302020204" pitchFamily="66" charset="0"/>
              </a:rPr>
              <a:t>к,г,х</a:t>
            </a:r>
            <a:r>
              <a:rPr lang="sr-Cyrl-CS" altLang="sr-Latn-RS" dirty="0">
                <a:latin typeface="Comic Sans MS" panose="030F0702030302020204" pitchFamily="66" charset="0"/>
              </a:rPr>
              <a:t>=“</a:t>
            </a:r>
            <a:r>
              <a:rPr lang="sr-Cyrl-CS" altLang="sr-Latn-RS" dirty="0">
                <a:solidFill>
                  <a:srgbClr val="9BD294"/>
                </a:solidFill>
                <a:latin typeface="Comic Sans MS" panose="030F0702030302020204" pitchFamily="66" charset="0"/>
              </a:rPr>
              <a:t>К</a:t>
            </a:r>
            <a:r>
              <a:rPr lang="sr-Cyrl-CS" altLang="sr-Latn-RS" dirty="0">
                <a:latin typeface="Comic Sans MS" panose="030F0702030302020204" pitchFamily="66" charset="0"/>
              </a:rPr>
              <a:t>ако </a:t>
            </a:r>
            <a:r>
              <a:rPr lang="sr-Cyrl-CS" altLang="sr-Latn-RS" dirty="0">
                <a:solidFill>
                  <a:srgbClr val="9BD294"/>
                </a:solidFill>
                <a:latin typeface="Comic Sans MS" panose="030F0702030302020204" pitchFamily="66" charset="0"/>
              </a:rPr>
              <a:t>Г</a:t>
            </a:r>
            <a:r>
              <a:rPr lang="sr-Cyrl-CS" altLang="sr-Latn-RS" dirty="0">
                <a:latin typeface="Comic Sans MS" panose="030F0702030302020204" pitchFamily="66" charset="0"/>
              </a:rPr>
              <a:t>од </a:t>
            </a:r>
            <a:r>
              <a:rPr lang="sr-Cyrl-CS" altLang="sr-Latn-RS" dirty="0">
                <a:solidFill>
                  <a:srgbClr val="9BD294"/>
                </a:solidFill>
                <a:latin typeface="Comic Sans MS" panose="030F0702030302020204" pitchFamily="66" charset="0"/>
              </a:rPr>
              <a:t>Х</a:t>
            </a:r>
            <a:r>
              <a:rPr lang="sr-Cyrl-CS" altLang="sr-Latn-RS" dirty="0">
                <a:latin typeface="Comic Sans MS" panose="030F0702030302020204" pitchFamily="66" charset="0"/>
              </a:rPr>
              <a:t>оћеш”; зубни – </a:t>
            </a:r>
            <a:r>
              <a:rPr lang="sr-Cyrl-CS" altLang="sr-Latn-RS" dirty="0">
                <a:solidFill>
                  <a:srgbClr val="FFFF00"/>
                </a:solidFill>
                <a:latin typeface="Comic Sans MS" panose="030F0702030302020204" pitchFamily="66" charset="0"/>
              </a:rPr>
              <a:t>дтзсц</a:t>
            </a:r>
            <a:r>
              <a:rPr lang="sr-Cyrl-CS" altLang="sr-Latn-RS" dirty="0">
                <a:latin typeface="Comic Sans MS" panose="030F0702030302020204" pitchFamily="66" charset="0"/>
              </a:rPr>
              <a:t>’= “</a:t>
            </a:r>
            <a:r>
              <a:rPr lang="sr-Cyrl-CS" altLang="sr-Latn-RS" dirty="0">
                <a:solidFill>
                  <a:srgbClr val="FFFF00"/>
                </a:solidFill>
                <a:latin typeface="Comic Sans MS" panose="030F0702030302020204" pitchFamily="66" charset="0"/>
              </a:rPr>
              <a:t>Ц</a:t>
            </a:r>
            <a:r>
              <a:rPr lang="sr-Cyrl-CS" altLang="sr-Latn-RS" dirty="0">
                <a:latin typeface="Comic Sans MS" panose="030F0702030302020204" pitchFamily="66" charset="0"/>
              </a:rPr>
              <a:t>ео </a:t>
            </a:r>
            <a:r>
              <a:rPr lang="sr-Cyrl-CS" altLang="sr-Latn-RS" dirty="0">
                <a:solidFill>
                  <a:srgbClr val="FFFF00"/>
                </a:solidFill>
                <a:latin typeface="Comic Sans MS" panose="030F0702030302020204" pitchFamily="66" charset="0"/>
              </a:rPr>
              <a:t>С</a:t>
            </a:r>
            <a:r>
              <a:rPr lang="sr-Cyrl-CS" altLang="sr-Latn-RS" dirty="0">
                <a:latin typeface="Comic Sans MS" panose="030F0702030302020204" pitchFamily="66" charset="0"/>
              </a:rPr>
              <a:t>вет </a:t>
            </a:r>
            <a:r>
              <a:rPr lang="sr-Cyrl-CS" altLang="sr-Latn-RS" dirty="0">
                <a:solidFill>
                  <a:srgbClr val="FFFF00"/>
                </a:solidFill>
                <a:latin typeface="Comic Sans MS" panose="030F0702030302020204" pitchFamily="66" charset="0"/>
              </a:rPr>
              <a:t>Т</a:t>
            </a:r>
            <a:r>
              <a:rPr lang="sr-Cyrl-CS" altLang="sr-Latn-RS" dirty="0">
                <a:latin typeface="Comic Sans MS" panose="030F0702030302020204" pitchFamily="66" charset="0"/>
              </a:rPr>
              <a:t>ражи </a:t>
            </a:r>
            <a:r>
              <a:rPr lang="sr-Cyrl-CS" altLang="sr-Latn-RS" dirty="0">
                <a:solidFill>
                  <a:srgbClr val="FFFF00"/>
                </a:solidFill>
                <a:latin typeface="Comic Sans MS" panose="030F0702030302020204" pitchFamily="66" charset="0"/>
              </a:rPr>
              <a:t>Д</a:t>
            </a:r>
            <a:r>
              <a:rPr lang="sr-Cyrl-CS" altLang="sr-Latn-RS" dirty="0">
                <a:latin typeface="Comic Sans MS" panose="030F0702030302020204" pitchFamily="66" charset="0"/>
              </a:rPr>
              <a:t>еци </a:t>
            </a:r>
            <a:r>
              <a:rPr lang="sr-Cyrl-CS" altLang="sr-Latn-RS" dirty="0">
                <a:solidFill>
                  <a:srgbClr val="FFFF00"/>
                </a:solidFill>
                <a:latin typeface="Comic Sans MS" panose="030F0702030302020204" pitchFamily="66" charset="0"/>
              </a:rPr>
              <a:t>З</a:t>
            </a:r>
            <a:r>
              <a:rPr lang="sr-Cyrl-CS" altLang="sr-Latn-RS" dirty="0">
                <a:latin typeface="Comic Sans MS" panose="030F0702030302020204" pitchFamily="66" charset="0"/>
              </a:rPr>
              <a:t>абаву”.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sr-Latn-RS" dirty="0">
              <a:solidFill>
                <a:srgbClr val="FF3300"/>
              </a:solidFill>
            </a:endParaRPr>
          </a:p>
        </p:txBody>
      </p:sp>
      <p:pic>
        <p:nvPicPr>
          <p:cNvPr id="37892" name="Picture 4" descr="motor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333375"/>
            <a:ext cx="26193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sz="4000" i="1">
                <a:latin typeface="Comic Sans MS" panose="030F0702030302020204" pitchFamily="66" charset="0"/>
              </a:rPr>
              <a:t>СМИСЛИЛИ СМО...</a:t>
            </a:r>
            <a:endParaRPr lang="en-US" altLang="sr-Latn-RS" sz="4000" i="1">
              <a:latin typeface="Comic Sans MS" panose="030F0702030302020204" pitchFamily="66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 dirty="0">
                <a:solidFill>
                  <a:srgbClr val="FF3300"/>
                </a:solidFill>
                <a:latin typeface="Comic Sans MS" panose="030F0702030302020204" pitchFamily="66" charset="0"/>
              </a:rPr>
              <a:t>Б</a:t>
            </a:r>
            <a:r>
              <a:rPr lang="sr-Cyrl-CS" altLang="sr-Latn-RS" dirty="0">
                <a:latin typeface="Comic Sans MS" panose="030F0702030302020204" pitchFamily="66" charset="0"/>
              </a:rPr>
              <a:t>ели</a:t>
            </a:r>
            <a:r>
              <a:rPr lang="sr-Cyrl-CS" altLang="sr-Latn-RS" dirty="0">
                <a:solidFill>
                  <a:srgbClr val="FF3300"/>
                </a:solidFill>
                <a:latin typeface="Comic Sans MS" panose="030F0702030302020204" pitchFamily="66" charset="0"/>
              </a:rPr>
              <a:t> П</a:t>
            </a:r>
            <a:r>
              <a:rPr lang="sr-Cyrl-CS" altLang="sr-Latn-RS" dirty="0">
                <a:latin typeface="Comic Sans MS" panose="030F0702030302020204" pitchFamily="66" charset="0"/>
              </a:rPr>
              <a:t>атак</a:t>
            </a:r>
            <a:r>
              <a:rPr lang="sr-Cyrl-CS" altLang="sr-Latn-RS" dirty="0">
                <a:solidFill>
                  <a:srgbClr val="FF3300"/>
                </a:solidFill>
                <a:latin typeface="Comic Sans MS" panose="030F0702030302020204" pitchFamily="66" charset="0"/>
              </a:rPr>
              <a:t> М</a:t>
            </a:r>
            <a:r>
              <a:rPr lang="sr-Cyrl-CS" altLang="sr-Latn-RS" dirty="0">
                <a:latin typeface="Comic Sans MS" panose="030F0702030302020204" pitchFamily="66" charset="0"/>
              </a:rPr>
              <a:t>ува</a:t>
            </a:r>
            <a:r>
              <a:rPr lang="sr-Cyrl-CS" altLang="sr-Latn-RS" dirty="0">
                <a:solidFill>
                  <a:srgbClr val="FF3300"/>
                </a:solidFill>
                <a:latin typeface="Comic Sans MS" panose="030F0702030302020204" pitchFamily="66" charset="0"/>
              </a:rPr>
              <a:t> В</a:t>
            </a:r>
            <a:r>
              <a:rPr lang="sr-Cyrl-CS" altLang="sr-Latn-RS" dirty="0">
                <a:latin typeface="Comic Sans MS" panose="030F0702030302020204" pitchFamily="66" charset="0"/>
              </a:rPr>
              <a:t>елику</a:t>
            </a:r>
            <a:r>
              <a:rPr lang="sr-Cyrl-CS" altLang="sr-Latn-RS" dirty="0">
                <a:solidFill>
                  <a:srgbClr val="FF3300"/>
                </a:solidFill>
                <a:latin typeface="Comic Sans MS" panose="030F0702030302020204" pitchFamily="66" charset="0"/>
              </a:rPr>
              <a:t> Ф</a:t>
            </a:r>
            <a:r>
              <a:rPr lang="sr-Cyrl-CS" altLang="sr-Latn-RS" dirty="0">
                <a:latin typeface="Comic Sans MS" panose="030F0702030302020204" pitchFamily="66" charset="0"/>
              </a:rPr>
              <a:t>оку</a:t>
            </a:r>
            <a:r>
              <a:rPr lang="sr-Cyrl-CS" altLang="sr-Latn-RS" dirty="0">
                <a:solidFill>
                  <a:srgbClr val="FF3300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sr-Cyrl-CS" altLang="sr-Latn-RS" dirty="0">
                <a:solidFill>
                  <a:srgbClr val="FF3300"/>
                </a:solidFill>
                <a:latin typeface="Comic Sans MS" panose="030F0702030302020204" pitchFamily="66" charset="0"/>
              </a:rPr>
              <a:t>Б</a:t>
            </a:r>
            <a:r>
              <a:rPr lang="sr-Cyrl-CS" altLang="sr-Latn-RS" dirty="0">
                <a:latin typeface="Comic Sans MS" panose="030F0702030302020204" pitchFamily="66" charset="0"/>
              </a:rPr>
              <a:t>рачни</a:t>
            </a:r>
            <a:r>
              <a:rPr lang="sr-Cyrl-CS" altLang="sr-Latn-RS" dirty="0">
                <a:solidFill>
                  <a:srgbClr val="FF3300"/>
                </a:solidFill>
                <a:latin typeface="Comic Sans MS" panose="030F0702030302020204" pitchFamily="66" charset="0"/>
              </a:rPr>
              <a:t> П</a:t>
            </a:r>
            <a:r>
              <a:rPr lang="sr-Cyrl-CS" altLang="sr-Latn-RS" dirty="0">
                <a:latin typeface="Comic Sans MS" panose="030F0702030302020204" pitchFamily="66" charset="0"/>
              </a:rPr>
              <a:t>ар</a:t>
            </a:r>
            <a:r>
              <a:rPr lang="sr-Cyrl-CS" altLang="sr-Latn-RS" dirty="0">
                <a:solidFill>
                  <a:srgbClr val="FF3300"/>
                </a:solidFill>
                <a:latin typeface="Comic Sans MS" panose="030F0702030302020204" pitchFamily="66" charset="0"/>
              </a:rPr>
              <a:t> В</a:t>
            </a:r>
            <a:r>
              <a:rPr lang="sr-Cyrl-CS" altLang="sr-Latn-RS" dirty="0">
                <a:latin typeface="Comic Sans MS" panose="030F0702030302020204" pitchFamily="66" charset="0"/>
              </a:rPr>
              <a:t>оли</a:t>
            </a:r>
            <a:r>
              <a:rPr lang="sr-Cyrl-CS" altLang="sr-Latn-RS" dirty="0">
                <a:solidFill>
                  <a:srgbClr val="FF3300"/>
                </a:solidFill>
                <a:latin typeface="Comic Sans MS" panose="030F0702030302020204" pitchFamily="66" charset="0"/>
              </a:rPr>
              <a:t> М</a:t>
            </a:r>
            <a:r>
              <a:rPr lang="sr-Cyrl-CS" altLang="sr-Latn-RS" dirty="0">
                <a:latin typeface="Comic Sans MS" panose="030F0702030302020204" pitchFamily="66" charset="0"/>
              </a:rPr>
              <a:t>але</a:t>
            </a:r>
            <a:r>
              <a:rPr lang="sr-Cyrl-CS" altLang="sr-Latn-RS" dirty="0">
                <a:solidFill>
                  <a:srgbClr val="FF3300"/>
                </a:solidFill>
                <a:latin typeface="Comic Sans MS" panose="030F0702030302020204" pitchFamily="66" charset="0"/>
              </a:rPr>
              <a:t> Ф</a:t>
            </a:r>
            <a:r>
              <a:rPr lang="sr-Cyrl-CS" altLang="sr-Latn-RS" dirty="0">
                <a:latin typeface="Comic Sans MS" panose="030F0702030302020204" pitchFamily="66" charset="0"/>
              </a:rPr>
              <a:t>игуре</a:t>
            </a:r>
            <a:r>
              <a:rPr lang="sr-Cyrl-CS" altLang="sr-Latn-RS" dirty="0">
                <a:solidFill>
                  <a:srgbClr val="FF3300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sr-Cyrl-CS" altLang="sr-Latn-RS" dirty="0">
                <a:solidFill>
                  <a:srgbClr val="FFFF00"/>
                </a:solidFill>
                <a:latin typeface="Comic Sans MS" panose="030F0702030302020204" pitchFamily="66" charset="0"/>
              </a:rPr>
              <a:t>Ц</a:t>
            </a:r>
            <a:r>
              <a:rPr lang="sr-Cyrl-CS" altLang="sr-Latn-RS" dirty="0">
                <a:latin typeface="Comic Sans MS" panose="030F0702030302020204" pitchFamily="66" charset="0"/>
              </a:rPr>
              <a:t>еца</a:t>
            </a:r>
            <a:r>
              <a:rPr lang="sr-Cyrl-CS" altLang="sr-Latn-RS" dirty="0">
                <a:solidFill>
                  <a:srgbClr val="FFFF00"/>
                </a:solidFill>
                <a:latin typeface="Comic Sans MS" panose="030F0702030302020204" pitchFamily="66" charset="0"/>
              </a:rPr>
              <a:t> Т</a:t>
            </a:r>
            <a:r>
              <a:rPr lang="sr-Cyrl-CS" altLang="sr-Latn-RS" dirty="0">
                <a:latin typeface="Comic Sans MS" panose="030F0702030302020204" pitchFamily="66" charset="0"/>
              </a:rPr>
              <a:t>ражи</a:t>
            </a:r>
            <a:r>
              <a:rPr lang="sr-Cyrl-CS" altLang="sr-Latn-RS" dirty="0">
                <a:solidFill>
                  <a:srgbClr val="FFFF00"/>
                </a:solidFill>
                <a:latin typeface="Comic Sans MS" panose="030F0702030302020204" pitchFamily="66" charset="0"/>
              </a:rPr>
              <a:t> З</a:t>
            </a:r>
            <a:r>
              <a:rPr lang="sr-Cyrl-CS" altLang="sr-Latn-RS" dirty="0">
                <a:latin typeface="Comic Sans MS" panose="030F0702030302020204" pitchFamily="66" charset="0"/>
              </a:rPr>
              <a:t>еца</a:t>
            </a:r>
            <a:r>
              <a:rPr lang="sr-Cyrl-CS" altLang="sr-Latn-RS" dirty="0">
                <a:solidFill>
                  <a:srgbClr val="FFFF00"/>
                </a:solidFill>
                <a:latin typeface="Comic Sans MS" panose="030F0702030302020204" pitchFamily="66" charset="0"/>
              </a:rPr>
              <a:t> С</a:t>
            </a:r>
            <a:r>
              <a:rPr lang="sr-Cyrl-CS" altLang="sr-Latn-RS" dirty="0">
                <a:latin typeface="Comic Sans MS" panose="030F0702030302020204" pitchFamily="66" charset="0"/>
              </a:rPr>
              <a:t>ваки</a:t>
            </a:r>
            <a:r>
              <a:rPr lang="sr-Cyrl-CS" altLang="sr-Latn-RS" dirty="0">
                <a:solidFill>
                  <a:srgbClr val="FFFF00"/>
                </a:solidFill>
                <a:latin typeface="Comic Sans MS" panose="030F0702030302020204" pitchFamily="66" charset="0"/>
              </a:rPr>
              <a:t> Д</a:t>
            </a:r>
            <a:r>
              <a:rPr lang="sr-Cyrl-CS" altLang="sr-Latn-RS" dirty="0">
                <a:latin typeface="Comic Sans MS" panose="030F0702030302020204" pitchFamily="66" charset="0"/>
              </a:rPr>
              <a:t>ан</a:t>
            </a:r>
            <a:r>
              <a:rPr lang="sr-Cyrl-CS" altLang="sr-Latn-RS" dirty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sr-Cyrl-CS" altLang="sr-Latn-RS" dirty="0">
                <a:solidFill>
                  <a:srgbClr val="FFFF00"/>
                </a:solidFill>
                <a:latin typeface="Comic Sans MS" panose="030F0702030302020204" pitchFamily="66" charset="0"/>
              </a:rPr>
              <a:t>Ц</a:t>
            </a:r>
            <a:r>
              <a:rPr lang="sr-Cyrl-CS" altLang="sr-Latn-RS" dirty="0">
                <a:latin typeface="Comic Sans MS" panose="030F0702030302020204" pitchFamily="66" charset="0"/>
              </a:rPr>
              <a:t>ео</a:t>
            </a:r>
            <a:r>
              <a:rPr lang="sr-Cyrl-CS" altLang="sr-Latn-RS" dirty="0">
                <a:solidFill>
                  <a:srgbClr val="FFFF00"/>
                </a:solidFill>
                <a:latin typeface="Comic Sans MS" panose="030F0702030302020204" pitchFamily="66" charset="0"/>
              </a:rPr>
              <a:t> С</a:t>
            </a:r>
            <a:r>
              <a:rPr lang="sr-Cyrl-CS" altLang="sr-Latn-RS" dirty="0">
                <a:latin typeface="Comic Sans MS" panose="030F0702030302020204" pitchFamily="66" charset="0"/>
              </a:rPr>
              <a:t>вет</a:t>
            </a:r>
            <a:r>
              <a:rPr lang="sr-Cyrl-CS" altLang="sr-Latn-RS" dirty="0">
                <a:solidFill>
                  <a:srgbClr val="FFFF00"/>
                </a:solidFill>
                <a:latin typeface="Comic Sans MS" panose="030F0702030302020204" pitchFamily="66" charset="0"/>
              </a:rPr>
              <a:t> Т</a:t>
            </a:r>
            <a:r>
              <a:rPr lang="sr-Cyrl-CS" altLang="sr-Latn-RS" dirty="0">
                <a:latin typeface="Comic Sans MS" panose="030F0702030302020204" pitchFamily="66" charset="0"/>
              </a:rPr>
              <a:t>ражи</a:t>
            </a:r>
            <a:r>
              <a:rPr lang="sr-Cyrl-CS" altLang="sr-Latn-RS" dirty="0">
                <a:solidFill>
                  <a:srgbClr val="FFFF00"/>
                </a:solidFill>
                <a:latin typeface="Comic Sans MS" panose="030F0702030302020204" pitchFamily="66" charset="0"/>
              </a:rPr>
              <a:t> Д</a:t>
            </a:r>
            <a:r>
              <a:rPr lang="sr-Cyrl-CS" altLang="sr-Latn-RS" dirty="0">
                <a:latin typeface="Comic Sans MS" panose="030F0702030302020204" pitchFamily="66" charset="0"/>
              </a:rPr>
              <a:t>еци</a:t>
            </a:r>
            <a:r>
              <a:rPr lang="sr-Cyrl-CS" altLang="sr-Latn-RS" dirty="0">
                <a:solidFill>
                  <a:srgbClr val="FFFF00"/>
                </a:solidFill>
                <a:latin typeface="Comic Sans MS" panose="030F0702030302020204" pitchFamily="66" charset="0"/>
              </a:rPr>
              <a:t> З</a:t>
            </a:r>
            <a:r>
              <a:rPr lang="sr-Cyrl-CS" altLang="sr-Latn-RS" dirty="0">
                <a:latin typeface="Comic Sans MS" panose="030F0702030302020204" pitchFamily="66" charset="0"/>
              </a:rPr>
              <a:t>абаву</a:t>
            </a:r>
            <a:r>
              <a:rPr lang="sr-Cyrl-CS" altLang="sr-Latn-RS" dirty="0">
                <a:solidFill>
                  <a:srgbClr val="FFFF00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sr-Cyrl-CS" altLang="sr-Latn-RS" dirty="0">
                <a:solidFill>
                  <a:srgbClr val="0099FF"/>
                </a:solidFill>
                <a:latin typeface="Comic Sans MS" panose="030F0702030302020204" pitchFamily="66" charset="0"/>
              </a:rPr>
              <a:t>Л</a:t>
            </a:r>
            <a:r>
              <a:rPr lang="sr-Cyrl-CS" altLang="sr-Latn-RS" dirty="0">
                <a:latin typeface="Comic Sans MS" panose="030F0702030302020204" pitchFamily="66" charset="0"/>
              </a:rPr>
              <a:t>ав</a:t>
            </a:r>
            <a:r>
              <a:rPr lang="sr-Cyrl-CS" altLang="sr-Latn-RS" dirty="0">
                <a:solidFill>
                  <a:srgbClr val="0099FF"/>
                </a:solidFill>
                <a:latin typeface="Comic Sans MS" panose="030F0702030302020204" pitchFamily="66" charset="0"/>
              </a:rPr>
              <a:t> Р</a:t>
            </a:r>
            <a:r>
              <a:rPr lang="sr-Cyrl-CS" altLang="sr-Latn-RS" dirty="0">
                <a:latin typeface="Comic Sans MS" panose="030F0702030302020204" pitchFamily="66" charset="0"/>
              </a:rPr>
              <a:t>они</a:t>
            </a:r>
            <a:r>
              <a:rPr lang="sr-Cyrl-CS" altLang="sr-Latn-RS" dirty="0">
                <a:solidFill>
                  <a:srgbClr val="0099FF"/>
                </a:solidFill>
                <a:latin typeface="Comic Sans MS" panose="030F0702030302020204" pitchFamily="66" charset="0"/>
              </a:rPr>
              <a:t> Н</a:t>
            </a:r>
            <a:r>
              <a:rPr lang="sr-Cyrl-CS" altLang="sr-Latn-RS" dirty="0">
                <a:latin typeface="Comic Sans MS" panose="030F0702030302020204" pitchFamily="66" charset="0"/>
              </a:rPr>
              <a:t>оћу</a:t>
            </a:r>
            <a:r>
              <a:rPr lang="sr-Cyrl-CS" altLang="sr-Latn-RS" dirty="0">
                <a:solidFill>
                  <a:srgbClr val="0099FF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r-Cyrl-CS" altLang="sr-Latn-RS" dirty="0">
              <a:solidFill>
                <a:srgbClr val="0099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sr-Latn-RS" dirty="0">
              <a:latin typeface="Comic Sans MS" panose="030F0702030302020204" pitchFamily="66" charset="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 dirty="0">
                <a:solidFill>
                  <a:srgbClr val="0099FF"/>
                </a:solidFill>
                <a:latin typeface="Comic Sans MS" panose="030F0702030302020204" pitchFamily="66" charset="0"/>
              </a:rPr>
              <a:t>Л</a:t>
            </a:r>
            <a:r>
              <a:rPr lang="sr-Cyrl-CS" altLang="sr-Latn-RS" dirty="0">
                <a:latin typeface="Comic Sans MS" panose="030F0702030302020204" pitchFamily="66" charset="0"/>
              </a:rPr>
              <a:t>ези</a:t>
            </a:r>
            <a:r>
              <a:rPr lang="sr-Cyrl-CS" altLang="sr-Latn-RS" dirty="0">
                <a:solidFill>
                  <a:srgbClr val="0099FF"/>
                </a:solidFill>
                <a:latin typeface="Comic Sans MS" panose="030F0702030302020204" pitchFamily="66" charset="0"/>
              </a:rPr>
              <a:t> Р</a:t>
            </a:r>
            <a:r>
              <a:rPr lang="sr-Cyrl-CS" altLang="sr-Latn-RS" dirty="0">
                <a:latin typeface="Comic Sans MS" panose="030F0702030302020204" pitchFamily="66" charset="0"/>
              </a:rPr>
              <a:t>ано</a:t>
            </a:r>
            <a:r>
              <a:rPr lang="sr-Cyrl-CS" altLang="sr-Latn-RS" dirty="0">
                <a:solidFill>
                  <a:srgbClr val="0099FF"/>
                </a:solidFill>
                <a:latin typeface="Comic Sans MS" panose="030F0702030302020204" pitchFamily="66" charset="0"/>
              </a:rPr>
              <a:t>, Н</a:t>
            </a:r>
            <a:r>
              <a:rPr lang="sr-Cyrl-CS" altLang="sr-Latn-RS" dirty="0">
                <a:latin typeface="Comic Sans MS" panose="030F0702030302020204" pitchFamily="66" charset="0"/>
              </a:rPr>
              <a:t>икола</a:t>
            </a:r>
            <a:r>
              <a:rPr lang="sr-Cyrl-CS" altLang="sr-Latn-RS" dirty="0">
                <a:solidFill>
                  <a:srgbClr val="0099FF"/>
                </a:solidFill>
                <a:latin typeface="Comic Sans MS" panose="030F0702030302020204" pitchFamily="66" charset="0"/>
              </a:rPr>
              <a:t>!</a:t>
            </a:r>
          </a:p>
          <a:p>
            <a:pPr>
              <a:lnSpc>
                <a:spcPct val="90000"/>
              </a:lnSpc>
            </a:pPr>
            <a:r>
              <a:rPr lang="sr-Cyrl-CS" altLang="sr-Latn-RS" dirty="0">
                <a:solidFill>
                  <a:srgbClr val="9BD294"/>
                </a:solidFill>
                <a:latin typeface="Comic Sans MS" panose="030F0702030302020204" pitchFamily="66" charset="0"/>
              </a:rPr>
              <a:t>К</a:t>
            </a:r>
            <a:r>
              <a:rPr lang="sr-Cyrl-CS" altLang="sr-Latn-RS" dirty="0">
                <a:latin typeface="Comic Sans MS" panose="030F0702030302020204" pitchFamily="66" charset="0"/>
              </a:rPr>
              <a:t>оњ</a:t>
            </a:r>
            <a:r>
              <a:rPr lang="sr-Cyrl-CS" altLang="sr-Latn-RS" dirty="0">
                <a:solidFill>
                  <a:srgbClr val="9BD294"/>
                </a:solidFill>
                <a:latin typeface="Comic Sans MS" panose="030F0702030302020204" pitchFamily="66" charset="0"/>
              </a:rPr>
              <a:t> Г</a:t>
            </a:r>
            <a:r>
              <a:rPr lang="sr-Cyrl-CS" altLang="sr-Latn-RS" dirty="0">
                <a:latin typeface="Comic Sans MS" panose="030F0702030302020204" pitchFamily="66" charset="0"/>
              </a:rPr>
              <a:t>они</a:t>
            </a:r>
            <a:r>
              <a:rPr lang="sr-Cyrl-CS" altLang="sr-Latn-RS" dirty="0">
                <a:solidFill>
                  <a:srgbClr val="9BD294"/>
                </a:solidFill>
                <a:latin typeface="Comic Sans MS" panose="030F0702030302020204" pitchFamily="66" charset="0"/>
              </a:rPr>
              <a:t> Х</a:t>
            </a:r>
            <a:r>
              <a:rPr lang="sr-Cyrl-CS" altLang="sr-Latn-RS" dirty="0">
                <a:latin typeface="Comic Sans MS" panose="030F0702030302020204" pitchFamily="66" charset="0"/>
              </a:rPr>
              <a:t>рчка</a:t>
            </a:r>
            <a:r>
              <a:rPr lang="sr-Cyrl-CS" altLang="sr-Latn-RS" dirty="0">
                <a:solidFill>
                  <a:srgbClr val="9BD294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sr-Cyrl-CS" altLang="sr-Latn-RS" dirty="0">
                <a:solidFill>
                  <a:srgbClr val="9BD294"/>
                </a:solidFill>
                <a:latin typeface="Comic Sans MS" panose="030F0702030302020204" pitchFamily="66" charset="0"/>
              </a:rPr>
              <a:t>К</a:t>
            </a:r>
            <a:r>
              <a:rPr lang="sr-Cyrl-CS" altLang="sr-Latn-RS" dirty="0">
                <a:latin typeface="Comic Sans MS" panose="030F0702030302020204" pitchFamily="66" charset="0"/>
              </a:rPr>
              <a:t>ако</a:t>
            </a:r>
            <a:r>
              <a:rPr lang="sr-Cyrl-CS" altLang="sr-Latn-RS" dirty="0">
                <a:solidFill>
                  <a:srgbClr val="9BD294"/>
                </a:solidFill>
                <a:latin typeface="Comic Sans MS" panose="030F0702030302020204" pitchFamily="66" charset="0"/>
              </a:rPr>
              <a:t> Г</a:t>
            </a:r>
            <a:r>
              <a:rPr lang="sr-Cyrl-CS" altLang="sr-Latn-RS" dirty="0">
                <a:latin typeface="Comic Sans MS" panose="030F0702030302020204" pitchFamily="66" charset="0"/>
              </a:rPr>
              <a:t>од</a:t>
            </a:r>
            <a:r>
              <a:rPr lang="sr-Cyrl-CS" altLang="sr-Latn-RS" dirty="0">
                <a:solidFill>
                  <a:srgbClr val="9BD294"/>
                </a:solidFill>
                <a:latin typeface="Comic Sans MS" panose="030F0702030302020204" pitchFamily="66" charset="0"/>
              </a:rPr>
              <a:t> Х</a:t>
            </a:r>
            <a:r>
              <a:rPr lang="sr-Cyrl-CS" altLang="sr-Latn-RS" dirty="0">
                <a:latin typeface="Comic Sans MS" panose="030F0702030302020204" pitchFamily="66" charset="0"/>
              </a:rPr>
              <a:t>оћеш</a:t>
            </a:r>
            <a:r>
              <a:rPr lang="sr-Cyrl-CS" altLang="sr-Latn-RS" dirty="0">
                <a:solidFill>
                  <a:srgbClr val="9BD294"/>
                </a:solidFill>
                <a:latin typeface="Comic Sans MS" panose="030F0702030302020204" pitchFamily="66" charset="0"/>
              </a:rPr>
              <a:t>!</a:t>
            </a:r>
          </a:p>
          <a:p>
            <a:pPr>
              <a:lnSpc>
                <a:spcPct val="90000"/>
              </a:lnSpc>
            </a:pPr>
            <a:r>
              <a:rPr lang="sr-Cyrl-CS" altLang="sr-Latn-RS" dirty="0">
                <a:solidFill>
                  <a:srgbClr val="FF9933"/>
                </a:solidFill>
                <a:latin typeface="Comic Sans MS" panose="030F0702030302020204" pitchFamily="66" charset="0"/>
              </a:rPr>
              <a:t>Ћ</a:t>
            </a:r>
            <a:r>
              <a:rPr lang="sr-Cyrl-CS" altLang="sr-Latn-RS" dirty="0">
                <a:latin typeface="Comic Sans MS" panose="030F0702030302020204" pitchFamily="66" charset="0"/>
              </a:rPr>
              <a:t>елави</a:t>
            </a:r>
            <a:r>
              <a:rPr lang="sr-Cyrl-CS" altLang="sr-Latn-RS" dirty="0">
                <a:solidFill>
                  <a:srgbClr val="FF9933"/>
                </a:solidFill>
                <a:latin typeface="Comic Sans MS" panose="030F0702030302020204" pitchFamily="66" charset="0"/>
              </a:rPr>
              <a:t> Ј</a:t>
            </a:r>
            <a:r>
              <a:rPr lang="sr-Cyrl-CS" altLang="sr-Latn-RS" dirty="0">
                <a:latin typeface="Comic Sans MS" panose="030F0702030302020204" pitchFamily="66" charset="0"/>
              </a:rPr>
              <a:t>ова</a:t>
            </a:r>
            <a:r>
              <a:rPr lang="sr-Cyrl-CS" altLang="sr-Latn-RS" dirty="0">
                <a:solidFill>
                  <a:srgbClr val="FF9933"/>
                </a:solidFill>
                <a:latin typeface="Comic Sans MS" panose="030F0702030302020204" pitchFamily="66" charset="0"/>
              </a:rPr>
              <a:t> Љ</a:t>
            </a:r>
            <a:r>
              <a:rPr lang="sr-Cyrl-CS" altLang="sr-Latn-RS" dirty="0">
                <a:latin typeface="Comic Sans MS" panose="030F0702030302020204" pitchFamily="66" charset="0"/>
              </a:rPr>
              <a:t>уби</a:t>
            </a:r>
            <a:r>
              <a:rPr lang="sr-Cyrl-CS" altLang="sr-Latn-RS" dirty="0">
                <a:solidFill>
                  <a:srgbClr val="FF9933"/>
                </a:solidFill>
                <a:latin typeface="Comic Sans MS" panose="030F0702030302020204" pitchFamily="66" charset="0"/>
              </a:rPr>
              <a:t> Њ</a:t>
            </a:r>
            <a:r>
              <a:rPr lang="sr-Cyrl-CS" altLang="sr-Latn-RS" dirty="0">
                <a:latin typeface="Comic Sans MS" panose="030F0702030302020204" pitchFamily="66" charset="0"/>
              </a:rPr>
              <a:t>егову</a:t>
            </a:r>
            <a:r>
              <a:rPr lang="sr-Cyrl-CS" altLang="sr-Latn-RS" dirty="0">
                <a:solidFill>
                  <a:srgbClr val="FF9933"/>
                </a:solidFill>
                <a:latin typeface="Comic Sans MS" panose="030F0702030302020204" pitchFamily="66" charset="0"/>
              </a:rPr>
              <a:t> Ж</a:t>
            </a:r>
            <a:r>
              <a:rPr lang="sr-Cyrl-CS" altLang="sr-Latn-RS" dirty="0">
                <a:latin typeface="Comic Sans MS" panose="030F0702030302020204" pitchFamily="66" charset="0"/>
              </a:rPr>
              <a:t>ену</a:t>
            </a:r>
            <a:r>
              <a:rPr lang="sr-Cyrl-CS" altLang="sr-Latn-RS" dirty="0">
                <a:solidFill>
                  <a:srgbClr val="FF9933"/>
                </a:solidFill>
                <a:latin typeface="Comic Sans MS" panose="030F0702030302020204" pitchFamily="66" charset="0"/>
              </a:rPr>
              <a:t> Ђ</a:t>
            </a:r>
            <a:r>
              <a:rPr lang="sr-Cyrl-CS" altLang="sr-Latn-RS" dirty="0">
                <a:latin typeface="Comic Sans MS" panose="030F0702030302020204" pitchFamily="66" charset="0"/>
              </a:rPr>
              <a:t>урђину</a:t>
            </a:r>
            <a:r>
              <a:rPr lang="sr-Cyrl-CS" altLang="sr-Latn-RS" dirty="0">
                <a:solidFill>
                  <a:srgbClr val="FF9933"/>
                </a:solidFill>
                <a:latin typeface="Comic Sans MS" panose="030F0702030302020204" pitchFamily="66" charset="0"/>
              </a:rPr>
              <a:t> Ч</a:t>
            </a:r>
            <a:r>
              <a:rPr lang="sr-Cyrl-CS" altLang="sr-Latn-RS" dirty="0">
                <a:latin typeface="Comic Sans MS" panose="030F0702030302020204" pitchFamily="66" charset="0"/>
              </a:rPr>
              <a:t>увајући </a:t>
            </a:r>
            <a:r>
              <a:rPr lang="sr-Cyrl-CS" altLang="sr-Latn-RS" dirty="0">
                <a:solidFill>
                  <a:srgbClr val="FF9933"/>
                </a:solidFill>
                <a:latin typeface="Comic Sans MS" panose="030F0702030302020204" pitchFamily="66" charset="0"/>
              </a:rPr>
              <a:t>Џ</a:t>
            </a:r>
            <a:r>
              <a:rPr lang="sr-Cyrl-CS" altLang="sr-Latn-RS" dirty="0">
                <a:latin typeface="Comic Sans MS" panose="030F0702030302020204" pitchFamily="66" charset="0"/>
              </a:rPr>
              <a:t>есикин</a:t>
            </a:r>
            <a:r>
              <a:rPr lang="sr-Cyrl-CS" altLang="sr-Latn-RS" dirty="0">
                <a:solidFill>
                  <a:srgbClr val="FF9933"/>
                </a:solidFill>
                <a:latin typeface="Comic Sans MS" panose="030F0702030302020204" pitchFamily="66" charset="0"/>
              </a:rPr>
              <a:t> Ш</a:t>
            </a:r>
            <a:r>
              <a:rPr lang="sr-Cyrl-CS" altLang="sr-Latn-RS" dirty="0">
                <a:latin typeface="Comic Sans MS" panose="030F0702030302020204" pitchFamily="66" charset="0"/>
              </a:rPr>
              <a:t>атор</a:t>
            </a:r>
            <a:r>
              <a:rPr lang="sr-Cyrl-CS" altLang="sr-Latn-RS" dirty="0">
                <a:solidFill>
                  <a:srgbClr val="FF9933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sr-Cyrl-CS" altLang="sr-Latn-RS" dirty="0">
                <a:solidFill>
                  <a:srgbClr val="FF9933"/>
                </a:solidFill>
                <a:latin typeface="Comic Sans MS" panose="030F0702030302020204" pitchFamily="66" charset="0"/>
              </a:rPr>
              <a:t>Ђ</a:t>
            </a:r>
            <a:r>
              <a:rPr lang="sr-Cyrl-CS" altLang="sr-Latn-RS" dirty="0">
                <a:latin typeface="Comic Sans MS" panose="030F0702030302020204" pitchFamily="66" charset="0"/>
              </a:rPr>
              <a:t>ура</a:t>
            </a:r>
            <a:r>
              <a:rPr lang="sr-Cyrl-CS" altLang="sr-Latn-RS" dirty="0">
                <a:solidFill>
                  <a:srgbClr val="FF9933"/>
                </a:solidFill>
                <a:latin typeface="Comic Sans MS" panose="030F0702030302020204" pitchFamily="66" charset="0"/>
              </a:rPr>
              <a:t> Ћ</a:t>
            </a:r>
            <a:r>
              <a:rPr lang="sr-Cyrl-CS" altLang="sr-Latn-RS" dirty="0">
                <a:latin typeface="Comic Sans MS" panose="030F0702030302020204" pitchFamily="66" charset="0"/>
              </a:rPr>
              <a:t>ера</a:t>
            </a:r>
            <a:r>
              <a:rPr lang="sr-Cyrl-CS" altLang="sr-Latn-RS" dirty="0">
                <a:solidFill>
                  <a:srgbClr val="FF9933"/>
                </a:solidFill>
                <a:latin typeface="Comic Sans MS" panose="030F0702030302020204" pitchFamily="66" charset="0"/>
              </a:rPr>
              <a:t> Ж</a:t>
            </a:r>
            <a:r>
              <a:rPr lang="sr-Cyrl-CS" altLang="sr-Latn-RS" dirty="0">
                <a:latin typeface="Comic Sans MS" panose="030F0702030302020204" pitchFamily="66" charset="0"/>
              </a:rPr>
              <a:t>дребе</a:t>
            </a:r>
            <a:r>
              <a:rPr lang="sr-Cyrl-CS" altLang="sr-Latn-RS" dirty="0">
                <a:solidFill>
                  <a:srgbClr val="FF9933"/>
                </a:solidFill>
                <a:latin typeface="Comic Sans MS" panose="030F0702030302020204" pitchFamily="66" charset="0"/>
              </a:rPr>
              <a:t> Ш</a:t>
            </a:r>
            <a:r>
              <a:rPr lang="sr-Cyrl-CS" altLang="sr-Latn-RS" dirty="0">
                <a:latin typeface="Comic Sans MS" panose="030F0702030302020204" pitchFamily="66" charset="0"/>
              </a:rPr>
              <a:t>лауфом</a:t>
            </a:r>
            <a:r>
              <a:rPr lang="sr-Cyrl-CS" altLang="sr-Latn-RS" dirty="0">
                <a:solidFill>
                  <a:srgbClr val="FF9933"/>
                </a:solidFill>
                <a:latin typeface="Comic Sans MS" panose="030F0702030302020204" pitchFamily="66" charset="0"/>
              </a:rPr>
              <a:t> Ј</a:t>
            </a:r>
            <a:r>
              <a:rPr lang="sr-Cyrl-CS" altLang="sr-Latn-RS" dirty="0">
                <a:latin typeface="Comic Sans MS" panose="030F0702030302020204" pitchFamily="66" charset="0"/>
              </a:rPr>
              <a:t>ер</a:t>
            </a:r>
            <a:r>
              <a:rPr lang="sr-Cyrl-CS" altLang="sr-Latn-RS" dirty="0">
                <a:solidFill>
                  <a:srgbClr val="FF9933"/>
                </a:solidFill>
                <a:latin typeface="Comic Sans MS" panose="030F0702030302020204" pitchFamily="66" charset="0"/>
              </a:rPr>
              <a:t> Љ</a:t>
            </a:r>
            <a:r>
              <a:rPr lang="sr-Cyrl-CS" altLang="sr-Latn-RS" dirty="0">
                <a:latin typeface="Comic Sans MS" panose="030F0702030302020204" pitchFamily="66" charset="0"/>
              </a:rPr>
              <a:t>иља</a:t>
            </a:r>
            <a:r>
              <a:rPr lang="sr-Cyrl-CS" altLang="sr-Latn-RS" dirty="0">
                <a:solidFill>
                  <a:srgbClr val="FF9933"/>
                </a:solidFill>
                <a:latin typeface="Comic Sans MS" panose="030F0702030302020204" pitchFamily="66" charset="0"/>
              </a:rPr>
              <a:t> Ч</a:t>
            </a:r>
            <a:r>
              <a:rPr lang="sr-Cyrl-CS" altLang="sr-Latn-RS" dirty="0">
                <a:latin typeface="Comic Sans MS" panose="030F0702030302020204" pitchFamily="66" charset="0"/>
              </a:rPr>
              <a:t>ува</a:t>
            </a:r>
            <a:r>
              <a:rPr lang="sr-Cyrl-CS" altLang="sr-Latn-RS" dirty="0">
                <a:solidFill>
                  <a:srgbClr val="FF9933"/>
                </a:solidFill>
                <a:latin typeface="Comic Sans MS" panose="030F0702030302020204" pitchFamily="66" charset="0"/>
              </a:rPr>
              <a:t> Њ</a:t>
            </a:r>
            <a:r>
              <a:rPr lang="sr-Cyrl-CS" altLang="sr-Latn-RS" dirty="0">
                <a:latin typeface="Comic Sans MS" panose="030F0702030302020204" pitchFamily="66" charset="0"/>
              </a:rPr>
              <a:t>егов</a:t>
            </a:r>
            <a:r>
              <a:rPr lang="sr-Cyrl-CS" altLang="sr-Latn-RS" dirty="0">
                <a:solidFill>
                  <a:srgbClr val="FF9933"/>
                </a:solidFill>
                <a:latin typeface="Comic Sans MS" panose="030F0702030302020204" pitchFamily="66" charset="0"/>
              </a:rPr>
              <a:t> Џ</a:t>
            </a:r>
            <a:r>
              <a:rPr lang="sr-Cyrl-CS" altLang="sr-Latn-RS" dirty="0">
                <a:latin typeface="Comic Sans MS" panose="030F0702030302020204" pitchFamily="66" charset="0"/>
              </a:rPr>
              <a:t>ак</a:t>
            </a:r>
            <a:r>
              <a:rPr lang="sr-Cyrl-CS" altLang="sr-Latn-RS" dirty="0">
                <a:solidFill>
                  <a:srgbClr val="FF9933"/>
                </a:solidFill>
                <a:latin typeface="Comic Sans MS" panose="030F0702030302020204" pitchFamily="66" charset="0"/>
              </a:rPr>
              <a:t>.</a:t>
            </a:r>
            <a:endParaRPr lang="en-US" altLang="sr-Latn-RS" dirty="0">
              <a:solidFill>
                <a:srgbClr val="FF993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build="p"/>
      <p:bldP spid="10035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>
          <a:xfrm>
            <a:off x="2297114" y="898526"/>
            <a:ext cx="7913687" cy="1006475"/>
          </a:xfrm>
        </p:spPr>
        <p:txBody>
          <a:bodyPr/>
          <a:lstStyle/>
          <a:p>
            <a:r>
              <a:rPr lang="sr-Cyrl-CS" altLang="sr-Latn-RS" sz="2400" i="1">
                <a:latin typeface="Comic Sans MS" panose="030F0702030302020204" pitchFamily="66" charset="0"/>
              </a:rPr>
              <a:t>ПОНАВЉАЊЕ И ВЕЖБАЊЕ</a:t>
            </a:r>
            <a:r>
              <a:rPr lang="sr-Cyrl-CS" altLang="sr-Latn-RS" sz="3200" i="1">
                <a:latin typeface="Comic Sans MS" panose="030F0702030302020204" pitchFamily="66" charset="0"/>
              </a:rPr>
              <a:t> </a:t>
            </a:r>
            <a:br>
              <a:rPr lang="sr-Cyrl-CS" altLang="sr-Latn-RS" sz="3200" i="1">
                <a:latin typeface="Comic Sans MS" panose="030F0702030302020204" pitchFamily="66" charset="0"/>
              </a:rPr>
            </a:br>
            <a:r>
              <a:rPr lang="sr-Cyrl-CS" altLang="sr-Latn-RS" sz="2400">
                <a:solidFill>
                  <a:schemeClr val="accent2"/>
                </a:solidFill>
                <a:latin typeface="Comic Sans MS" panose="030F0702030302020204" pitchFamily="66" charset="0"/>
              </a:rPr>
              <a:t>Квиз “Језичко-биолошке мозгалице”</a:t>
            </a:r>
            <a:r>
              <a:rPr lang="sr-Cyrl-CS" altLang="sr-Latn-RS" sz="3200"/>
              <a:t> </a:t>
            </a:r>
            <a:endParaRPr lang="en-US" altLang="sr-Latn-RS" sz="12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None/>
            </a:pPr>
            <a:endParaRPr lang="en-US" altLang="sr-Latn-RS" sz="2000" dirty="0">
              <a:solidFill>
                <a:srgbClr val="FF33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sr-Cyrl-CS" altLang="sr-Latn-RS" sz="2000" dirty="0">
              <a:solidFill>
                <a:srgbClr val="FF33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sr-Latn-RS" dirty="0">
              <a:solidFill>
                <a:srgbClr val="FF3300"/>
              </a:solidFill>
            </a:endParaRPr>
          </a:p>
          <a:p>
            <a:endParaRPr lang="sr-Cyrl-CS" altLang="sr-Latn-RS" sz="2000" dirty="0">
              <a:latin typeface="Comic Sans MS" panose="030F0702030302020204" pitchFamily="66" charset="0"/>
            </a:endParaRPr>
          </a:p>
          <a:p>
            <a:endParaRPr lang="sr-Cyrl-CS" altLang="sr-Latn-R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r-Cyrl-CS" altLang="sr-Latn-RS" sz="2000" dirty="0">
              <a:latin typeface="Comic Sans MS" panose="030F0702030302020204" pitchFamily="66" charset="0"/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4374546" y="3807618"/>
            <a:ext cx="1354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sr-Cyrl-CS" altLang="sr-Latn-RS" sz="2400" dirty="0"/>
              <a:t>КВИЗ</a:t>
            </a:r>
            <a:endParaRPr lang="en-US" altLang="sr-Latn-RS" sz="2400" dirty="0"/>
          </a:p>
        </p:txBody>
      </p:sp>
      <p:graphicFrame>
        <p:nvGraphicFramePr>
          <p:cNvPr id="40974" name="Object 1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747437"/>
              </p:ext>
            </p:extLst>
          </p:nvPr>
        </p:nvGraphicFramePr>
        <p:xfrm>
          <a:off x="4259956" y="2801937"/>
          <a:ext cx="1073150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resentation" showAsIcon="1" r:id="rId3" imgW="380880" imgH="714240" progId="PowerPoint.Show.8">
                  <p:embed/>
                </p:oleObj>
              </mc:Choice>
              <mc:Fallback>
                <p:oleObj name="Presentation" showAsIcon="1" r:id="rId3" imgW="380880" imgH="714240" progId="PowerPoint.Show.8">
                  <p:embed/>
                  <p:pic>
                    <p:nvPicPr>
                      <p:cNvPr id="40974" name="Object 14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956" y="2801937"/>
                        <a:ext cx="1073150" cy="201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4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altLang="sr-Latn-RS" sz="3200">
                <a:latin typeface="Comic Sans MS" panose="030F0702030302020204" pitchFamily="66" charset="0"/>
              </a:rPr>
              <a:t/>
            </a:r>
            <a:br>
              <a:rPr lang="sr-Cyrl-CS" altLang="sr-Latn-RS" sz="3200">
                <a:latin typeface="Comic Sans MS" panose="030F0702030302020204" pitchFamily="66" charset="0"/>
              </a:rPr>
            </a:br>
            <a:r>
              <a:rPr lang="sr-Cyrl-CS" altLang="sr-Latn-RS" sz="3200">
                <a:latin typeface="Comic Sans MS" panose="030F0702030302020204" pitchFamily="66" charset="0"/>
              </a:rPr>
              <a:t>К</a:t>
            </a:r>
            <a:r>
              <a:rPr lang="sr-Cyrl-CS" altLang="sr-Latn-RS" sz="3200" i="1">
                <a:latin typeface="Comic Sans MS" panose="030F0702030302020204" pitchFamily="66" charset="0"/>
              </a:rPr>
              <a:t>ако настаје глас и говор?</a:t>
            </a:r>
            <a:r>
              <a:rPr lang="sr-Cyrl-CS" altLang="sr-Latn-RS" sz="3200">
                <a:latin typeface="Comic Sans MS" panose="030F0702030302020204" pitchFamily="66" charset="0"/>
              </a:rPr>
              <a:t/>
            </a:r>
            <a:br>
              <a:rPr lang="sr-Cyrl-CS" altLang="sr-Latn-RS" sz="3200">
                <a:latin typeface="Comic Sans MS" panose="030F0702030302020204" pitchFamily="66" charset="0"/>
              </a:rPr>
            </a:br>
            <a:r>
              <a:rPr lang="sr-Cyrl-CS" altLang="sr-Latn-RS" sz="3200">
                <a:latin typeface="Comic Sans MS" panose="030F0702030302020204" pitchFamily="66" charset="0"/>
              </a:rPr>
              <a:t> </a:t>
            </a:r>
            <a:r>
              <a:rPr lang="sr-Cyrl-CS" altLang="sr-Latn-RS" sz="2400">
                <a:solidFill>
                  <a:schemeClr val="accent2"/>
                </a:solidFill>
                <a:latin typeface="Comic Sans MS" panose="030F0702030302020204" pitchFamily="66" charset="0"/>
              </a:rPr>
              <a:t>ПЛУЋА И ДУШНИК – активатори гласа</a:t>
            </a:r>
            <a:r>
              <a:rPr lang="sr-Cyrl-CS" altLang="sr-Latn-RS" sz="2400">
                <a:latin typeface="Comic Sans MS" panose="030F0702030302020204" pitchFamily="66" charset="0"/>
              </a:rPr>
              <a:t/>
            </a:r>
            <a:br>
              <a:rPr lang="sr-Cyrl-CS" altLang="sr-Latn-RS" sz="2400">
                <a:latin typeface="Comic Sans MS" panose="030F0702030302020204" pitchFamily="66" charset="0"/>
              </a:rPr>
            </a:br>
            <a:endParaRPr lang="en-US" altLang="sr-Latn-RS" sz="2400">
              <a:latin typeface="Comic Sans MS" panose="030F0702030302020204" pitchFamily="66" charset="0"/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Cyrl-CS" altLang="sr-Latn-RS">
                <a:latin typeface="Comic Sans MS" panose="030F0702030302020204" pitchFamily="66" charset="0"/>
              </a:rPr>
              <a:t>Органи за дисање су специјално адаптирани за стварање гласа.</a:t>
            </a:r>
          </a:p>
          <a:p>
            <a:pPr>
              <a:lnSpc>
                <a:spcPct val="90000"/>
              </a:lnSpc>
            </a:pPr>
            <a:r>
              <a:rPr lang="sr-Cyrl-CS" altLang="sr-Latn-RS">
                <a:latin typeface="Comic Sans MS" panose="030F0702030302020204" pitchFamily="66" charset="0"/>
              </a:rPr>
              <a:t>Плућа су активатори гласа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r-Cyrl-CS" altLang="sr-Latn-RS">
                <a:latin typeface="Comic Sans MS" panose="030F0702030302020204" pitchFamily="66" charset="0"/>
              </a:rPr>
              <a:t> – потискују ваздух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r-Cyrl-CS" altLang="sr-Latn-RS">
                <a:latin typeface="Comic Sans MS" panose="030F0702030302020204" pitchFamily="66" charset="0"/>
              </a:rPr>
              <a:t> ка гласним жицама и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r-Cyrl-CS" altLang="sr-Latn-RS">
                <a:latin typeface="Comic Sans MS" panose="030F0702030302020204" pitchFamily="66" charset="0"/>
              </a:rPr>
              <a:t> усној дупљи,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r-Cyrl-CS" altLang="sr-Latn-RS">
                <a:latin typeface="Comic Sans MS" panose="030F0702030302020204" pitchFamily="66" charset="0"/>
              </a:rPr>
              <a:t> преко душника.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r-Cyrl-CS" altLang="sr-Latn-RS"/>
              <a:t> </a:t>
            </a:r>
            <a:endParaRPr lang="en-US" altLang="sr-Latn-RS" sz="1000">
              <a:latin typeface="Comic Sans MS" panose="030F0702030302020204" pitchFamily="66" charset="0"/>
            </a:endParaRPr>
          </a:p>
        </p:txBody>
      </p:sp>
      <p:pic>
        <p:nvPicPr>
          <p:cNvPr id="5130" name="Picture 10" descr="_PLUC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3141663"/>
            <a:ext cx="2571750" cy="29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sz="3200" i="1">
                <a:latin typeface="Comic Sans MS" panose="030F0702030302020204" pitchFamily="66" charset="0"/>
              </a:rPr>
              <a:t>Како настаје глас и говор?</a:t>
            </a:r>
            <a:br>
              <a:rPr lang="sr-Cyrl-CS" altLang="sr-Latn-RS" sz="3200" i="1">
                <a:latin typeface="Comic Sans MS" panose="030F0702030302020204" pitchFamily="66" charset="0"/>
              </a:rPr>
            </a:br>
            <a:r>
              <a:rPr lang="sr-Cyrl-CS" altLang="sr-Latn-RS" sz="2400">
                <a:solidFill>
                  <a:schemeClr val="accent2"/>
                </a:solidFill>
                <a:latin typeface="Comic Sans MS" panose="030F0702030302020204" pitchFamily="66" charset="0"/>
              </a:rPr>
              <a:t>ГЛАСНЕ ЖИЦЕ – генератори гласа</a:t>
            </a:r>
            <a:endParaRPr lang="en-US" altLang="sr-Latn-RS" sz="24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6" y="1916113"/>
            <a:ext cx="8374063" cy="4310062"/>
          </a:xfrm>
        </p:spPr>
        <p:txBody>
          <a:bodyPr/>
          <a:lstStyle/>
          <a:p>
            <a:endParaRPr lang="sr-Cyrl-CS" altLang="sr-Latn-RS">
              <a:latin typeface="Comic Sans MS" panose="030F0702030302020204" pitchFamily="66" charset="0"/>
            </a:endParaRPr>
          </a:p>
          <a:p>
            <a:r>
              <a:rPr lang="sr-Cyrl-CS" altLang="sr-Latn-RS">
                <a:latin typeface="Comic Sans MS" panose="030F0702030302020204" pitchFamily="66" charset="0"/>
              </a:rPr>
              <a:t>Ваздух приликом издисаја наилази на прву препреку – гласне жице.</a:t>
            </a:r>
          </a:p>
          <a:p>
            <a:r>
              <a:rPr lang="sr-Cyrl-CS" altLang="sr-Latn-RS">
                <a:latin typeface="Comic Sans MS" panose="030F0702030302020204" pitchFamily="66" charset="0"/>
              </a:rPr>
              <a:t>Треперењем гласних </a:t>
            </a:r>
          </a:p>
          <a:p>
            <a:pPr>
              <a:buFont typeface="Wingdings" panose="05000000000000000000" pitchFamily="2" charset="2"/>
              <a:buNone/>
            </a:pPr>
            <a:r>
              <a:rPr lang="sr-Cyrl-CS" altLang="sr-Latn-RS">
                <a:latin typeface="Comic Sans MS" panose="030F0702030302020204" pitchFamily="66" charset="0"/>
              </a:rPr>
              <a:t>    жица настаје глас.</a:t>
            </a:r>
          </a:p>
          <a:p>
            <a:endParaRPr lang="en-US" altLang="sr-Latn-RS"/>
          </a:p>
        </p:txBody>
      </p:sp>
      <p:pic>
        <p:nvPicPr>
          <p:cNvPr id="10252" name="Picture 12" descr="_grkljan i glasne 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5" y="3500438"/>
            <a:ext cx="2159000" cy="254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3" name="Picture 13" descr="_adamova jabucic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4149726"/>
            <a:ext cx="4032250" cy="23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4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i="1">
                <a:latin typeface="Comic Sans MS" panose="030F0702030302020204" pitchFamily="66" charset="0"/>
              </a:rPr>
              <a:t>Како настаје глас и говор?</a:t>
            </a:r>
            <a:br>
              <a:rPr lang="sr-Cyrl-CS" altLang="sr-Latn-RS" i="1">
                <a:latin typeface="Comic Sans MS" panose="030F0702030302020204" pitchFamily="66" charset="0"/>
              </a:rPr>
            </a:br>
            <a:r>
              <a:rPr lang="sr-Cyrl-CS" altLang="sr-Latn-RS" sz="2800">
                <a:solidFill>
                  <a:schemeClr val="accent2"/>
                </a:solidFill>
                <a:latin typeface="Comic Sans MS" panose="030F0702030302020204" pitchFamily="66" charset="0"/>
              </a:rPr>
              <a:t>ГЛАСНЕ ЖИЦЕ</a:t>
            </a:r>
            <a:endParaRPr lang="en-US" altLang="sr-Latn-RS" sz="28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>
                <a:latin typeface="Comic Sans MS" panose="030F0702030302020204" pitchFamily="66" charset="0"/>
              </a:rPr>
              <a:t>Приказани су покрети гласних жица.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sr-Latn-RS" b="1"/>
          </a:p>
          <a:p>
            <a:pPr>
              <a:buFont typeface="Wingdings" panose="05000000000000000000" pitchFamily="2" charset="2"/>
              <a:buNone/>
            </a:pPr>
            <a:endParaRPr lang="en-US" altLang="sr-Latn-RS" sz="1800" b="1"/>
          </a:p>
          <a:p>
            <a:pPr>
              <a:buFont typeface="Wingdings" panose="05000000000000000000" pitchFamily="2" charset="2"/>
              <a:buNone/>
            </a:pPr>
            <a:endParaRPr lang="en-US" altLang="sr-Latn-RS" sz="1800" b="1"/>
          </a:p>
          <a:p>
            <a:pPr>
              <a:buFont typeface="Wingdings" panose="05000000000000000000" pitchFamily="2" charset="2"/>
              <a:buNone/>
            </a:pPr>
            <a:endParaRPr lang="en-US" altLang="sr-Latn-RS" sz="1800" b="1"/>
          </a:p>
          <a:p>
            <a:pPr>
              <a:buFont typeface="Wingdings" panose="05000000000000000000" pitchFamily="2" charset="2"/>
              <a:buNone/>
            </a:pPr>
            <a:endParaRPr lang="en-US" altLang="sr-Latn-RS" sz="1800" b="1"/>
          </a:p>
          <a:p>
            <a:pPr>
              <a:buFont typeface="Wingdings" panose="05000000000000000000" pitchFamily="2" charset="2"/>
              <a:buNone/>
            </a:pPr>
            <a:endParaRPr lang="en-US" altLang="sr-Latn-RS" sz="1800" b="1"/>
          </a:p>
          <a:p>
            <a:pPr>
              <a:buFont typeface="Wingdings" panose="05000000000000000000" pitchFamily="2" charset="2"/>
              <a:buNone/>
            </a:pPr>
            <a:endParaRPr lang="en-US" altLang="sr-Latn-RS" sz="1800" b="1"/>
          </a:p>
          <a:p>
            <a:pPr>
              <a:buFont typeface="Wingdings" panose="05000000000000000000" pitchFamily="2" charset="2"/>
              <a:buNone/>
            </a:pPr>
            <a:endParaRPr lang="en-US" altLang="sr-Latn-RS" sz="1800" b="1"/>
          </a:p>
          <a:p>
            <a:pPr>
              <a:buFont typeface="Wingdings" panose="05000000000000000000" pitchFamily="2" charset="2"/>
              <a:buNone/>
            </a:pPr>
            <a:endParaRPr lang="en-US" altLang="sr-Latn-RS" sz="1800" b="1"/>
          </a:p>
          <a:p>
            <a:pPr>
              <a:buFont typeface="Wingdings" panose="05000000000000000000" pitchFamily="2" charset="2"/>
              <a:buNone/>
            </a:pPr>
            <a:endParaRPr lang="en-US" altLang="sr-Latn-RS" sz="1800" b="1"/>
          </a:p>
          <a:p>
            <a:pPr>
              <a:buFont typeface="Wingdings" panose="05000000000000000000" pitchFamily="2" charset="2"/>
              <a:buNone/>
            </a:pPr>
            <a:endParaRPr lang="en-US" altLang="sr-Latn-RS" sz="1800" b="1"/>
          </a:p>
          <a:p>
            <a:pPr>
              <a:buFont typeface="Wingdings" panose="05000000000000000000" pitchFamily="2" charset="2"/>
              <a:buNone/>
            </a:pPr>
            <a:endParaRPr lang="en-US" altLang="sr-Latn-RS" sz="1800" b="1"/>
          </a:p>
          <a:p>
            <a:pPr>
              <a:buFont typeface="Wingdings" panose="05000000000000000000" pitchFamily="2" charset="2"/>
              <a:buNone/>
            </a:pPr>
            <a:endParaRPr lang="en-US" altLang="sr-Latn-RS" sz="1800" b="1"/>
          </a:p>
          <a:p>
            <a:pPr>
              <a:buFont typeface="Wingdings" panose="05000000000000000000" pitchFamily="2" charset="2"/>
              <a:buNone/>
            </a:pPr>
            <a:endParaRPr lang="en-US" altLang="sr-Latn-RS" sz="1800" b="1"/>
          </a:p>
          <a:p>
            <a:pPr>
              <a:buFont typeface="Wingdings" panose="05000000000000000000" pitchFamily="2" charset="2"/>
              <a:buNone/>
            </a:pPr>
            <a:endParaRPr lang="en-US" altLang="sr-Latn-RS" sz="1800" b="1"/>
          </a:p>
          <a:p>
            <a:pPr>
              <a:buFont typeface="Wingdings" panose="05000000000000000000" pitchFamily="2" charset="2"/>
              <a:buNone/>
            </a:pPr>
            <a:endParaRPr lang="en-US" altLang="sr-Latn-RS" sz="1800" b="1"/>
          </a:p>
          <a:p>
            <a:pPr>
              <a:buFont typeface="Wingdings" panose="05000000000000000000" pitchFamily="2" charset="2"/>
              <a:buNone/>
            </a:pPr>
            <a:endParaRPr lang="en-US" altLang="sr-Latn-RS" sz="1800" b="1"/>
          </a:p>
          <a:p>
            <a:pPr>
              <a:buFont typeface="Wingdings" panose="05000000000000000000" pitchFamily="2" charset="2"/>
              <a:buNone/>
            </a:pPr>
            <a:endParaRPr lang="en-US" altLang="sr-Latn-RS" sz="1800" b="1"/>
          </a:p>
          <a:p>
            <a:pPr>
              <a:buFont typeface="Wingdings" panose="05000000000000000000" pitchFamily="2" charset="2"/>
              <a:buNone/>
            </a:pPr>
            <a:endParaRPr lang="en-US" altLang="sr-Latn-RS" sz="1800"/>
          </a:p>
        </p:txBody>
      </p:sp>
      <p:sp>
        <p:nvSpPr>
          <p:cNvPr id="78853" name="AutoShape 5" descr="glasne_novo"/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78855" name="AutoShape 7" descr="glasne_nov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pic>
        <p:nvPicPr>
          <p:cNvPr id="78856" name="Picture 8" descr="glasne_nov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2852739"/>
            <a:ext cx="3529012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6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1847850" y="457200"/>
            <a:ext cx="8362950" cy="668338"/>
          </a:xfrm>
        </p:spPr>
        <p:txBody>
          <a:bodyPr/>
          <a:lstStyle/>
          <a:p>
            <a:r>
              <a:rPr lang="sr-Cyrl-CS" altLang="sr-Latn-RS" sz="2400" i="1">
                <a:latin typeface="Comic Sans MS" panose="030F0702030302020204" pitchFamily="66" charset="0"/>
              </a:rPr>
              <a:t>“ПРИЧА О АДАМОВОЈ ЈАБУЧИЦИ”</a:t>
            </a:r>
            <a:endParaRPr lang="en-US" altLang="sr-Latn-RS" sz="2400" i="1">
              <a:latin typeface="Comic Sans MS" panose="030F0702030302020204" pitchFamily="66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92314" y="2060576"/>
            <a:ext cx="8516937" cy="47974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r-Cyrl-CS" altLang="sr-Latn-RS">
                <a:latin typeface="Comic Sans MS" panose="030F0702030302020204" pitchFamily="66" charset="0"/>
              </a:rPr>
              <a:t>                      </a:t>
            </a:r>
            <a:endParaRPr lang="en-US" altLang="sr-Latn-RS">
              <a:latin typeface="Comic Sans MS" panose="030F0702030302020204" pitchFamily="66" charset="0"/>
            </a:endParaRPr>
          </a:p>
        </p:txBody>
      </p:sp>
      <p:graphicFrame>
        <p:nvGraphicFramePr>
          <p:cNvPr id="12302" name="Object 14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179158"/>
              </p:ext>
            </p:extLst>
          </p:nvPr>
        </p:nvGraphicFramePr>
        <p:xfrm>
          <a:off x="8467725" y="3429001"/>
          <a:ext cx="99695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showAsIcon="1" r:id="rId3" imgW="380880" imgH="714240" progId="Word.Document.8">
                  <p:embed/>
                </p:oleObj>
              </mc:Choice>
              <mc:Fallback>
                <p:oleObj name="Document" showAsIcon="1" r:id="rId3" imgW="380880" imgH="714240" progId="Word.Document.8">
                  <p:embed/>
                  <p:pic>
                    <p:nvPicPr>
                      <p:cNvPr id="12302" name="Object 14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725" y="3429001"/>
                        <a:ext cx="996950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7" name="Picture 19" descr="Adam i Eva 1"/>
          <p:cNvPicPr>
            <a:picLocks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3" y="1268414"/>
            <a:ext cx="3810000" cy="5157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8328026" y="4221163"/>
            <a:ext cx="1223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sr-Cyrl-CS" altLang="sr-Latn-RS" sz="1400"/>
              <a:t>      ПРИЧА</a:t>
            </a:r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376159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2640013" y="1341439"/>
            <a:ext cx="7129462" cy="287337"/>
          </a:xfrm>
        </p:spPr>
        <p:txBody>
          <a:bodyPr>
            <a:normAutofit fontScale="90000"/>
          </a:bodyPr>
          <a:lstStyle/>
          <a:p>
            <a:r>
              <a:rPr lang="sr-Cyrl-CS" altLang="sr-Latn-RS" sz="3200" i="1">
                <a:latin typeface="Comic Sans MS" panose="030F0702030302020204" pitchFamily="66" charset="0"/>
              </a:rPr>
              <a:t>Како настаје глас и говор?</a:t>
            </a:r>
            <a:r>
              <a:rPr lang="sr-Cyrl-CS" altLang="sr-Latn-RS" sz="3200">
                <a:latin typeface="Comic Sans MS" panose="030F0702030302020204" pitchFamily="66" charset="0"/>
              </a:rPr>
              <a:t/>
            </a:r>
            <a:br>
              <a:rPr lang="sr-Cyrl-CS" altLang="sr-Latn-RS" sz="3200">
                <a:latin typeface="Comic Sans MS" panose="030F0702030302020204" pitchFamily="66" charset="0"/>
              </a:rPr>
            </a:br>
            <a:r>
              <a:rPr lang="sr-Cyrl-CS" altLang="sr-Latn-RS" sz="2400">
                <a:solidFill>
                  <a:schemeClr val="accent2"/>
                </a:solidFill>
                <a:latin typeface="Comic Sans MS" panose="030F0702030302020204" pitchFamily="66" charset="0"/>
              </a:rPr>
              <a:t>УСТА И НОС – резонатори гласа</a:t>
            </a:r>
            <a:endParaRPr lang="en-US" altLang="sr-Latn-RS" sz="24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6" y="1916113"/>
            <a:ext cx="7978775" cy="4210050"/>
          </a:xfrm>
        </p:spPr>
        <p:txBody>
          <a:bodyPr/>
          <a:lstStyle/>
          <a:p>
            <a:endParaRPr lang="sr-Cyrl-CS" altLang="sr-Latn-RS">
              <a:latin typeface="Comic Sans MS" panose="030F0702030302020204" pitchFamily="66" charset="0"/>
            </a:endParaRPr>
          </a:p>
          <a:p>
            <a:r>
              <a:rPr lang="sr-Cyrl-CS" altLang="sr-Latn-RS">
                <a:latin typeface="Comic Sans MS" panose="030F0702030302020204" pitchFamily="66" charset="0"/>
              </a:rPr>
              <a:t>Усна дупља, уста, језик, зуби и непце обликују глас и озвучавају га.</a:t>
            </a:r>
          </a:p>
          <a:p>
            <a:endParaRPr lang="sr-Cyrl-CS" altLang="sr-Latn-RS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sr-Latn-RS"/>
          </a:p>
        </p:txBody>
      </p:sp>
      <p:pic>
        <p:nvPicPr>
          <p:cNvPr id="14348" name="Picture 12" descr="_NOS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8301" y="3357564"/>
            <a:ext cx="4371975" cy="290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9" name="Picture 13" descr="_UST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3213101"/>
            <a:ext cx="2505075" cy="30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69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sz="3200" i="1">
                <a:latin typeface="Comic Sans MS" panose="030F0702030302020204" pitchFamily="66" charset="0"/>
              </a:rPr>
              <a:t>Како настаје глас и говор?</a:t>
            </a:r>
            <a:br>
              <a:rPr lang="sr-Cyrl-CS" altLang="sr-Latn-RS" sz="3200" i="1">
                <a:latin typeface="Comic Sans MS" panose="030F0702030302020204" pitchFamily="66" charset="0"/>
              </a:rPr>
            </a:br>
            <a:r>
              <a:rPr lang="sr-Cyrl-CS" altLang="sr-Latn-RS" sz="2400">
                <a:solidFill>
                  <a:schemeClr val="accent2"/>
                </a:solidFill>
                <a:latin typeface="Comic Sans MS" panose="030F0702030302020204" pitchFamily="66" charset="0"/>
              </a:rPr>
              <a:t>ЦЕНТРИ У МОЗГУ</a:t>
            </a:r>
            <a:endParaRPr lang="en-US" altLang="sr-Latn-RS" sz="24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altLang="sr-Latn-RS">
                <a:latin typeface="Comic Sans MS" panose="030F0702030302020204" pitchFamily="66" charset="0"/>
              </a:rPr>
              <a:t>Центар за говор се налази у кори великог мозга. </a:t>
            </a:r>
          </a:p>
          <a:p>
            <a:r>
              <a:rPr lang="sr-Cyrl-CS" altLang="sr-Latn-RS">
                <a:latin typeface="Comic Sans MS" panose="030F0702030302020204" pitchFamily="66" charset="0"/>
              </a:rPr>
              <a:t>Повезан је са центрима </a:t>
            </a:r>
          </a:p>
          <a:p>
            <a:pPr>
              <a:buFont typeface="Wingdings" panose="05000000000000000000" pitchFamily="2" charset="2"/>
              <a:buNone/>
            </a:pPr>
            <a:r>
              <a:rPr lang="sr-Cyrl-CS" altLang="sr-Latn-RS">
                <a:latin typeface="Comic Sans MS" panose="030F0702030302020204" pitchFamily="66" charset="0"/>
              </a:rPr>
              <a:t>   за вид и слух.</a:t>
            </a:r>
            <a:endParaRPr lang="en-US" altLang="sr-Latn-RS">
              <a:latin typeface="Comic Sans MS" panose="030F0702030302020204" pitchFamily="66" charset="0"/>
            </a:endParaRPr>
          </a:p>
        </p:txBody>
      </p:sp>
      <p:pic>
        <p:nvPicPr>
          <p:cNvPr id="16393" name="Picture 9" descr="!moza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2708276"/>
            <a:ext cx="2882900" cy="41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99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i="1">
                <a:latin typeface="Comic Sans MS" panose="030F0702030302020204" pitchFamily="66" charset="0"/>
              </a:rPr>
              <a:t>Како настаје глас и говор? </a:t>
            </a:r>
            <a:br>
              <a:rPr lang="sr-Cyrl-CS" altLang="sr-Latn-RS" i="1">
                <a:latin typeface="Comic Sans MS" panose="030F0702030302020204" pitchFamily="66" charset="0"/>
              </a:rPr>
            </a:br>
            <a:r>
              <a:rPr lang="sr-Cyrl-CS" altLang="sr-Latn-RS" sz="2800">
                <a:solidFill>
                  <a:schemeClr val="accent2"/>
                </a:solidFill>
                <a:latin typeface="Comic Sans MS" panose="030F0702030302020204" pitchFamily="66" charset="0"/>
              </a:rPr>
              <a:t>ПОКРЕТИ ДИСАЊА</a:t>
            </a:r>
            <a:endParaRPr lang="en-US" altLang="sr-Latn-RS" sz="28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773238"/>
            <a:ext cx="8624888" cy="46085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sr-Cyrl-CS" altLang="sr-Latn-RS" sz="3600"/>
          </a:p>
          <a:p>
            <a:pPr>
              <a:lnSpc>
                <a:spcPct val="90000"/>
              </a:lnSpc>
            </a:pPr>
            <a:r>
              <a:rPr lang="sr-Cyrl-CS" altLang="sr-Latn-RS">
                <a:latin typeface="Comic Sans MS" panose="030F0702030302020204" pitchFamily="66" charset="0"/>
              </a:rPr>
              <a:t>У покретима дисања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r-Cyrl-CS" altLang="sr-Latn-RS">
                <a:latin typeface="Comic Sans MS" panose="030F0702030302020204" pitchFamily="66" charset="0"/>
              </a:rPr>
              <a:t>   (удисају и издисају)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r-Cyrl-CS" altLang="sr-Latn-RS">
                <a:latin typeface="Comic Sans MS" panose="030F0702030302020204" pitchFamily="66" charset="0"/>
              </a:rPr>
              <a:t>   учествују грудни,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r-Cyrl-CS" altLang="sr-Latn-RS">
                <a:latin typeface="Comic Sans MS" panose="030F0702030302020204" pitchFamily="66" charset="0"/>
              </a:rPr>
              <a:t>   трбушни мишићи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r-Cyrl-CS" altLang="sr-Latn-RS">
                <a:latin typeface="Comic Sans MS" panose="030F0702030302020204" pitchFamily="66" charset="0"/>
              </a:rPr>
              <a:t>   и дијафрагма.</a:t>
            </a:r>
            <a:endParaRPr lang="en-US" altLang="sr-Latn-RS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sr-Latn-RS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sr-Latn-RS" sz="12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sr-Latn-RS" sz="12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sr-Latn-RS" sz="12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sr-Latn-RS" sz="12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sr-Latn-RS" sz="1200"/>
              <a:t>                                                                                                                                                                        </a:t>
            </a:r>
            <a:endParaRPr lang="sr-Cyrl-CS" altLang="sr-Latn-RS" sz="12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sr-Cyrl-CS" altLang="sr-Latn-RS" sz="12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sr-Latn-RS" sz="3600"/>
          </a:p>
        </p:txBody>
      </p:sp>
      <p:pic>
        <p:nvPicPr>
          <p:cNvPr id="17424" name="Picture 16" descr="pluca"/>
          <p:cNvPicPr>
            <a:picLocks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3650" y="2852738"/>
            <a:ext cx="3670300" cy="3105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6" name="Picture 18" descr="05resp_izdisaj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4724401"/>
            <a:ext cx="25717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12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AutoShape 4"/>
          <p:cNvSpPr>
            <a:spLocks noGrp="1" noChangeArrowheads="1"/>
          </p:cNvSpPr>
          <p:nvPr>
            <p:ph type="title" sz="quarter"/>
          </p:nvPr>
        </p:nvSpPr>
        <p:spPr>
          <a:xfrm>
            <a:off x="1703388" y="301626"/>
            <a:ext cx="8278812" cy="606425"/>
          </a:xfrm>
        </p:spPr>
        <p:txBody>
          <a:bodyPr/>
          <a:lstStyle/>
          <a:p>
            <a:pPr algn="ctr"/>
            <a:r>
              <a:rPr lang="sr-Cyrl-CS" altLang="sr-Latn-RS" sz="2400" i="1">
                <a:latin typeface="Comic Sans MS" panose="030F0702030302020204" pitchFamily="66" charset="0"/>
              </a:rPr>
              <a:t>ПОДЕЛА ГЛАСОВА ПО МЕСТУ ИЗГОВОРА</a:t>
            </a:r>
            <a:endParaRPr lang="en-US" altLang="sr-Latn-RS" sz="2400" i="1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4054" name="Picture 22" descr="_NADZUBNI PLAVI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1" y="836613"/>
            <a:ext cx="2987675" cy="2728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55" name="Picture 23" descr="_ZUBNI ZUTI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3" y="836614"/>
            <a:ext cx="2952750" cy="2695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56" name="Picture 24" descr="_usneni crveni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789364"/>
            <a:ext cx="2952750" cy="2695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58" name="Picture 26" descr="_ZADNJONEPCANI ZELENI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6138" y="3789364"/>
            <a:ext cx="2951162" cy="2693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59" name="Picture 27" descr="_PREDNJONEPCANI NARANDZAS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4" y="3789363"/>
            <a:ext cx="2928937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6959600" y="6597650"/>
            <a:ext cx="3240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sr-Cyrl-CS" altLang="sr-Latn-RS" sz="1200">
                <a:solidFill>
                  <a:schemeClr val="tx2"/>
                </a:solidFill>
                <a:hlinkClick r:id="rId7" action="ppaction://hlinksldjump"/>
              </a:rPr>
              <a:t>ПОКАЖИ ДОДАТНИ ЗАДАТАК</a:t>
            </a:r>
            <a:endParaRPr lang="en-US" altLang="sr-Latn-R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</TotalTime>
  <Words>286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Comic Sans MS</vt:lpstr>
      <vt:lpstr>Trebuchet MS</vt:lpstr>
      <vt:lpstr>Tw Cen MT</vt:lpstr>
      <vt:lpstr>Wingdings</vt:lpstr>
      <vt:lpstr>Circuit</vt:lpstr>
      <vt:lpstr>Microsoft Word 97 - 2003 Document</vt:lpstr>
      <vt:lpstr>Microsoft PowerPoint 97-2003 Presentation</vt:lpstr>
      <vt:lpstr>КАКО НАСТАЈЕ ГЛАС</vt:lpstr>
      <vt:lpstr> Како настаје глас и говор?  ПЛУЋА И ДУШНИК – активатори гласа </vt:lpstr>
      <vt:lpstr>Како настаје глас и говор? ГЛАСНЕ ЖИЦЕ – генератори гласа</vt:lpstr>
      <vt:lpstr>Како настаје глас и говор? ГЛАСНЕ ЖИЦЕ</vt:lpstr>
      <vt:lpstr>“ПРИЧА О АДАМОВОЈ ЈАБУЧИЦИ”</vt:lpstr>
      <vt:lpstr>Како настаје глас и говор? УСТА И НОС – резонатори гласа</vt:lpstr>
      <vt:lpstr>Како настаје глас и говор? ЦЕНТРИ У МОЗГУ</vt:lpstr>
      <vt:lpstr>Како настаје глас и говор?  ПОКРЕТИ ДИСАЊА</vt:lpstr>
      <vt:lpstr>ПОДЕЛА ГЛАСОВА ПО МЕСТУ ИЗГОВОРА</vt:lpstr>
      <vt:lpstr>ПОДЕЛА ГЛАСОВА ПО МЕСТУ ИЗГОВОРА  Језичка игра “Како год хоћеш”</vt:lpstr>
      <vt:lpstr>СМИСЛИЛИ СМО...</vt:lpstr>
      <vt:lpstr>ПОНАВЉАЊЕ И ВЕЖБАЊЕ  Квиз “Језичко-биолошке мозгалице”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 НАСТАЈЕ ГЛАС</dc:title>
  <dc:creator>PCuser</dc:creator>
  <cp:lastModifiedBy>PCuser</cp:lastModifiedBy>
  <cp:revision>2</cp:revision>
  <dcterms:created xsi:type="dcterms:W3CDTF">2019-10-05T16:44:12Z</dcterms:created>
  <dcterms:modified xsi:type="dcterms:W3CDTF">2019-10-05T16:54:45Z</dcterms:modified>
</cp:coreProperties>
</file>