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pPr>
              <a:defRPr/>
            </a:pPr>
            <a:fld id="{692209F8-2507-4B47-93C3-486070AF1B68}" type="slidenum">
              <a:rPr lang="sr-Latn-CS"/>
              <a:pPr>
                <a:defRPr/>
              </a:pPr>
              <a:t>‹#›</a:t>
            </a:fld>
            <a:endParaRPr lang="sr-Latn-CS"/>
          </a:p>
        </p:txBody>
      </p:sp>
    </p:spTree>
    <p:extLst>
      <p:ext uri="{BB962C8B-B14F-4D97-AF65-F5344CB8AC3E}">
        <p14:creationId xmlns:p14="http://schemas.microsoft.com/office/powerpoint/2010/main" val="1898409841"/>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r.wikipedia.org/wiki/%D0%90%D1%80%D0%B0%D0%BD%D1%92%D0%B5%D0%BB_%D0%98%D1%81%D0%B0%D0%BA%D0%BE%D0%B2%D0%B8%D1%87" TargetMode="External"/><Relationship Id="rId2" Type="http://schemas.openxmlformats.org/officeDocument/2006/relationships/hyperlink" Target="https://sr.wikipedia.org/wiki/%D0%92%D1%83%D0%BA" TargetMode="External"/><Relationship Id="rId1" Type="http://schemas.openxmlformats.org/officeDocument/2006/relationships/slideLayout" Target="../slideLayouts/slideLayout2.xml"/><Relationship Id="rId6" Type="http://schemas.openxmlformats.org/officeDocument/2006/relationships/hyperlink" Target="https://sr.wikipedia.org/w/index.php?title=%D0%90%D0%BD%D0%B0%D0%BD%D0%B8%D1%98%D0%B0&amp;action=edit&amp;redlink=1" TargetMode="External"/><Relationship Id="rId5" Type="http://schemas.openxmlformats.org/officeDocument/2006/relationships/hyperlink" Target="https://sr.wikipedia.org/wiki/%D0%90%D1%80%D0%BA%D0%B0%D0%B4%D0%B8%D1%98%D0%B0" TargetMode="External"/><Relationship Id="rId4" Type="http://schemas.openxmlformats.org/officeDocument/2006/relationships/hyperlink" Target="https://sr.wikipedia.org/wiki/%D0%94%D0%B0%D1%84%D0%B8%D0%BD%D0%B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451" y="120535"/>
            <a:ext cx="11701549" cy="1068186"/>
          </a:xfrm>
        </p:spPr>
        <p:txBody>
          <a:bodyPr/>
          <a:lstStyle/>
          <a:p>
            <a:r>
              <a:rPr lang="sr-Cyrl-RS" dirty="0" smtClean="0"/>
              <a:t>МИЛОШ ЦРЊАНСКИ: „СЕОБЕ“</a:t>
            </a:r>
            <a:endParaRPr lang="sr-Latn-R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1759" y="1724541"/>
            <a:ext cx="7009707" cy="4668465"/>
          </a:xfrm>
          <a:prstGeom prst="rect">
            <a:avLst/>
          </a:prstGeom>
        </p:spPr>
      </p:pic>
    </p:spTree>
    <p:extLst>
      <p:ext uri="{BB962C8B-B14F-4D97-AF65-F5344CB8AC3E}">
        <p14:creationId xmlns:p14="http://schemas.microsoft.com/office/powerpoint/2010/main" val="241163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1981200" y="381000"/>
            <a:ext cx="8229600" cy="6019800"/>
          </a:xfrm>
        </p:spPr>
        <p:txBody>
          <a:bodyPr/>
          <a:lstStyle/>
          <a:p>
            <a:pPr algn="just">
              <a:lnSpc>
                <a:spcPct val="80000"/>
              </a:lnSpc>
              <a:buNone/>
            </a:pPr>
            <a:r>
              <a:rPr lang="sr-Latn-CS" sz="1400" dirty="0">
                <a:latin typeface="Times New Roman" pitchFamily="18" charset="0"/>
                <a:cs typeface="Times New Roman" pitchFamily="18" charset="0"/>
              </a:rPr>
              <a:t>А сад да се опет вратим натраг и да кажем нешто о поласку у рат нашег пука, који је био под командом Вука (или Волкана) Исаковића.</a:t>
            </a:r>
          </a:p>
          <a:p>
            <a:pPr algn="just">
              <a:lnSpc>
                <a:spcPct val="80000"/>
              </a:lnSpc>
              <a:buNone/>
            </a:pPr>
            <a:r>
              <a:rPr lang="sr-Latn-CS" sz="1400" dirty="0">
                <a:latin typeface="Times New Roman" pitchFamily="18" charset="0"/>
                <a:cs typeface="Times New Roman" pitchFamily="18" charset="0"/>
              </a:rPr>
              <a:t>Кад </a:t>
            </a:r>
            <a:r>
              <a:rPr lang="sr-Latn-CS" sz="1400" dirty="0">
                <a:latin typeface="Times New Roman" pitchFamily="18" charset="0"/>
                <a:cs typeface="Times New Roman" pitchFamily="18" charset="0"/>
              </a:rPr>
              <a:t>су се чете нашле на месту, мајор је извршио смотру и наредио да се наш пук назове Славонско-подунавски пук. Затим је издао потребне наредбе, и наш се пук кренуо.</a:t>
            </a:r>
            <a:endParaRPr lang="en-U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Штајерска је врло брдовита земља, али, поред свега тога, пут је добар. Саграђен је, очевидно, у, давнашња времена. Људи се по њему возе, без икакве опасности, тешким колима куда коме треба. Пут иде кроз брда, а где су стене сметале, уклањане су барутом и пут поравњаван. Између тих брда тече Мура, коју смо понекад преко дана прелазили по четири-пет пута.</a:t>
            </a:r>
            <a:endParaRPr lang="en-U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Штајерска ми се много допала. Пуна је шумског, здравог ваздуха; мочвара и баруштина уопште нема; вода је здрава и долази из брда; имају доста стоке. </a:t>
            </a:r>
            <a:endParaRPr lang="en-U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Ја сам направио свеску и почео водити дневник. Уносио сам у њега све што год сам видео и све што год се десило, и маршеве и одморе, где смо све били, кроз која смо места и крајеве пролазили. </a:t>
            </a:r>
            <a:endParaRPr lang="en-US" sz="1400" dirty="0">
              <a:latin typeface="Times New Roman" pitchFamily="18" charset="0"/>
              <a:cs typeface="Times New Roman" pitchFamily="18" charset="0"/>
            </a:endParaRPr>
          </a:p>
          <a:p>
            <a:pPr algn="just">
              <a:lnSpc>
                <a:spcPct val="80000"/>
              </a:lnSpc>
              <a:buNone/>
            </a:pPr>
            <a:r>
              <a:rPr lang="sr-Cyrl-CS" sz="1400" dirty="0">
                <a:latin typeface="Times New Roman" pitchFamily="18" charset="0"/>
                <a:cs typeface="Times New Roman" pitchFamily="18" charset="0"/>
              </a:rPr>
              <a:t>У Баварској</a:t>
            </a:r>
            <a:r>
              <a:rPr lang="sr-Latn-CS" sz="1400" dirty="0">
                <a:latin typeface="Times New Roman" pitchFamily="18" charset="0"/>
                <a:cs typeface="Times New Roman" pitchFamily="18" charset="0"/>
              </a:rPr>
              <a:t> смо затекли подоста наше војске и пукова. Између осталих ту су била и два српска пука Потиске ландмилиције, један! пешачки, а други хусарски, под командом потпуковника Арсенија Вујића.</a:t>
            </a:r>
            <a:endParaRPr lang="sr-Cyrl-C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Убрзо је ту стигао и пешачки пук Поморишке ландмилиције, под командом мајора Ивана Хорвата</a:t>
            </a:r>
            <a:r>
              <a:rPr lang="sr-Cyrl-CS" sz="1400" dirty="0">
                <a:latin typeface="Times New Roman" pitchFamily="18" charset="0"/>
                <a:cs typeface="Times New Roman" pitchFamily="18" charset="0"/>
              </a:rPr>
              <a:t>.</a:t>
            </a:r>
          </a:p>
          <a:p>
            <a:pPr algn="just">
              <a:lnSpc>
                <a:spcPct val="80000"/>
              </a:lnSpc>
              <a:buNone/>
            </a:pPr>
            <a:r>
              <a:rPr lang="sr-Latn-CS" sz="1400" dirty="0">
                <a:latin typeface="Times New Roman" pitchFamily="18" charset="0"/>
                <a:cs typeface="Times New Roman" pitchFamily="18" charset="0"/>
              </a:rPr>
              <a:t>Домарширали смо близу престоног града те земље, Штутгарта. Тамо влада херцег Виртембершки, а раније је владао ћесарски фелдмаршал принц Александар Виртембершки, који је за време ћесара Карла Шестог био у Београду као врховни заповедник за Србију. Он је тамо и умро, а његова супруга, са својим сином, тада још малолетним, прешла је у своју земљу, Виртемберг, и тамо дочекала дубоку старост.</a:t>
            </a:r>
          </a:p>
          <a:p>
            <a:pPr algn="just">
              <a:lnSpc>
                <a:spcPct val="80000"/>
              </a:lnSpc>
              <a:buNone/>
            </a:pPr>
            <a:r>
              <a:rPr lang="sr-Latn-CS" sz="1400" dirty="0">
                <a:latin typeface="Times New Roman" pitchFamily="18" charset="0"/>
                <a:cs typeface="Times New Roman" pitchFamily="18" charset="0"/>
              </a:rPr>
              <a:t>Херцегиња је, за време свога боравка у Београду, знала да постоји Потиска и Поморишка ландмилиција, али, како ти пукови нису били под командом покојног херцега, она никог није из њих познавала. Знала је само Подунавске пукове. Али кад јој се наш мајор представио и рекао да је у оно време био поручник у Београду и да је почесто долазио, службено, код херцега, она га се одмах сетила и рекла како јој је мило што је дочекала да види те људе који су под командом њеног мужа служили, и обративши се мајору рече: "Ја вас никад не бих познала, јер сте већ остарили." Распитивала се и за друге официре, питала и за њихова </a:t>
            </a:r>
            <a:r>
              <a:rPr lang="sr-Latn-CS" sz="1600" i="1" dirty="0">
                <a:latin typeface="Times New Roman" pitchFamily="18" charset="0"/>
                <a:cs typeface="Times New Roman" pitchFamily="18" charset="0"/>
              </a:rPr>
              <a:t>презимена и за њихове чинове.</a:t>
            </a:r>
          </a:p>
        </p:txBody>
      </p:sp>
    </p:spTree>
    <p:extLst>
      <p:ext uri="{BB962C8B-B14F-4D97-AF65-F5344CB8AC3E}">
        <p14:creationId xmlns:p14="http://schemas.microsoft.com/office/powerpoint/2010/main" val="3735084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1981200" y="457201"/>
            <a:ext cx="8229600" cy="5668963"/>
          </a:xfrm>
        </p:spPr>
        <p:txBody>
          <a:bodyPr/>
          <a:lstStyle/>
          <a:p>
            <a:pPr algn="just">
              <a:lnSpc>
                <a:spcPct val="80000"/>
              </a:lnSpc>
              <a:buNone/>
            </a:pPr>
            <a:r>
              <a:rPr lang="sr-Latn-CS" sz="1400" dirty="0">
                <a:latin typeface="Times New Roman" pitchFamily="18" charset="0"/>
                <a:cs typeface="Times New Roman" pitchFamily="18" charset="0"/>
              </a:rPr>
              <a:t>Сутрадан смо наставили пут кроз ту земљу, приближили се Рајни, и пришли месту Штукштату. Око тог места била је поретка шума и у тој шуми логоровали смо око две недеље. Ту се искупио и авангардни корпус, којим је командовао генерал-лајтнант барон Бернклау.</a:t>
            </a:r>
            <a:endParaRPr lang="sr-Cyrl-C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После тога између нас и Француза дошло је до примирја. </a:t>
            </a:r>
            <a:endParaRPr lang="sr-Cyrl-C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Било је забрањено узимати чак и поврће и воће из башта. Ако би ко био ухваћен у крађи, изгубио би главу. </a:t>
            </a:r>
          </a:p>
          <a:p>
            <a:pPr algn="just">
              <a:lnSpc>
                <a:spcPct val="80000"/>
              </a:lnSpc>
              <a:buNone/>
            </a:pPr>
            <a:r>
              <a:rPr lang="sr-Latn-CS" sz="1400" dirty="0">
                <a:latin typeface="Times New Roman" pitchFamily="18" charset="0"/>
                <a:cs typeface="Times New Roman" pitchFamily="18" charset="0"/>
              </a:rPr>
              <a:t>Ја сам стварно и видео неколико таквих несрећника који су висили на воћкама.</a:t>
            </a:r>
            <a:endParaRPr lang="sr-Cyrl-C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 Пролеће 1745. већ се приближавало, армија се наша преко те зиме спремала за ратовање. У корпусу је била прочитана наредба да све треба да буде спремно за наступање, пошто мира није било ни са Французима, ни са новим ћесаром, баварским курфирстом, Карлом Седмим.</a:t>
            </a:r>
            <a:r>
              <a:rPr lang="sr-Cyrl-CS" sz="1400" dirty="0">
                <a:latin typeface="Times New Roman" pitchFamily="18" charset="0"/>
                <a:cs typeface="Times New Roman" pitchFamily="18" charset="0"/>
              </a:rPr>
              <a:t> </a:t>
            </a:r>
            <a:r>
              <a:rPr lang="sr-Latn-CS" sz="1400" dirty="0">
                <a:latin typeface="Times New Roman" pitchFamily="18" charset="0"/>
                <a:cs typeface="Times New Roman" pitchFamily="18" charset="0"/>
              </a:rPr>
              <a:t>Он је био велики непријатељ наше краљице, Марије Терезије, и то непријатељство је и довело до рата. Карло се на тај рат можда не би ни одлучио да га Французи нису подстицали и помагали. Да Марија Терезија сачува своје наследно право и царску круну, која јој је припадала после њеног оца Карла Шестог, морала је да ратује и са Французима и са Карлом Седмим. Командант армије био је супруг Марије Терезије, велики херцег тоскански, Франц Први. Он је изишао на Рајну и започео рат против Француза, али се рат прекинуо, јер је нови ћесар, Карло Седми, те исте године умро у Франкфурту. </a:t>
            </a:r>
            <a:endParaRPr lang="sr-Cyrl-C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Одједном, тога јутра, пред полазак, јављено је моме оцу, наредбом посланом од генерала, да је ухапшен и да има да остане гу у </a:t>
            </a:r>
            <a:r>
              <a:rPr lang="sr-Latn-CS" sz="1400" dirty="0">
                <a:latin typeface="Times New Roman" pitchFamily="18" charset="0"/>
                <a:cs typeface="Times New Roman" pitchFamily="18" charset="0"/>
              </a:rPr>
              <a:t>граду.</a:t>
            </a:r>
          </a:p>
          <a:p>
            <a:pPr algn="just">
              <a:lnSpc>
                <a:spcPct val="80000"/>
              </a:lnSpc>
              <a:buNone/>
            </a:pPr>
            <a:r>
              <a:rPr lang="sr-Latn-CS" sz="1400" dirty="0">
                <a:latin typeface="Times New Roman" pitchFamily="18" charset="0"/>
                <a:cs typeface="Times New Roman" pitchFamily="18" charset="0"/>
              </a:rPr>
              <a:t>После је почела истрага. Њега су питали за такве ствари о којима он ни сањао није: окривили су га да је наговарао војнике да се буне због неиздате плате и да их је наговарао да оставе службу и беже.</a:t>
            </a:r>
            <a:endParaRPr lang="sr-Cyrl-CS" sz="1400" dirty="0">
              <a:latin typeface="Times New Roman" pitchFamily="18" charset="0"/>
              <a:cs typeface="Times New Roman" pitchFamily="18" charset="0"/>
            </a:endParaRPr>
          </a:p>
          <a:p>
            <a:pPr algn="just">
              <a:lnSpc>
                <a:spcPct val="80000"/>
              </a:lnSpc>
              <a:buNone/>
            </a:pPr>
            <a:r>
              <a:rPr lang="sr-Latn-CS" sz="1400" dirty="0">
                <a:latin typeface="Times New Roman" pitchFamily="18" charset="0"/>
                <a:cs typeface="Times New Roman" pitchFamily="18" charset="0"/>
              </a:rPr>
              <a:t>Карловци </a:t>
            </a:r>
            <a:r>
              <a:rPr lang="sr-Latn-CS" sz="1400" dirty="0">
                <a:latin typeface="Times New Roman" pitchFamily="18" charset="0"/>
                <a:cs typeface="Times New Roman" pitchFamily="18" charset="0"/>
              </a:rPr>
              <a:t>су главни град читавога нашег народа и резиденција српскога митрополита. Ту се чувају народне привилегије и сва архива. У то време ту се налазио и патријарх српски Арсеније Јоановић Шакабента. Он је избегао из Турске са нешто народа за време рата који се 1737. водио против Турака, у доба ћесара Карла Шестог. Шакабента се потписивао као Арсеније Четврти, а био је постављен на упражњено митрополитово место. Кад се мој отац преселио у Карловце, патријарх је био у дубокој старости. Ја сам му често одлазио и он ме је заволео. </a:t>
            </a:r>
          </a:p>
          <a:p>
            <a:pPr algn="just">
              <a:lnSpc>
                <a:spcPct val="80000"/>
              </a:lnSpc>
            </a:pPr>
            <a:endParaRPr lang="sr-Latn-CS" sz="1400" dirty="0">
              <a:latin typeface="Times New Roman" pitchFamily="18" charset="0"/>
              <a:cs typeface="Times New Roman" pitchFamily="18" charset="0"/>
            </a:endParaRPr>
          </a:p>
        </p:txBody>
      </p:sp>
    </p:spTree>
    <p:extLst>
      <p:ext uri="{BB962C8B-B14F-4D97-AF65-F5344CB8AC3E}">
        <p14:creationId xmlns:p14="http://schemas.microsoft.com/office/powerpoint/2010/main" val="26876743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669" y="70727"/>
            <a:ext cx="10076320" cy="6371636"/>
          </a:xfrm>
          <a:prstGeom prst="rect">
            <a:avLst/>
          </a:prstGeom>
        </p:spPr>
      </p:pic>
      <p:sp>
        <p:nvSpPr>
          <p:cNvPr id="6" name="TextBox 5"/>
          <p:cNvSpPr txBox="1"/>
          <p:nvPr/>
        </p:nvSpPr>
        <p:spPr>
          <a:xfrm>
            <a:off x="382386" y="6442363"/>
            <a:ext cx="3623108" cy="369332"/>
          </a:xfrm>
          <a:prstGeom prst="rect">
            <a:avLst/>
          </a:prstGeom>
          <a:noFill/>
        </p:spPr>
        <p:txBody>
          <a:bodyPr wrap="none" rtlCol="0">
            <a:spAutoFit/>
          </a:bodyPr>
          <a:lstStyle/>
          <a:p>
            <a:r>
              <a:rPr lang="sr-Cyrl-RS" b="1" dirty="0" smtClean="0"/>
              <a:t>Паја Јовановић: Сеоба Срба</a:t>
            </a:r>
            <a:endParaRPr lang="sr-Latn-RS" b="1" dirty="0"/>
          </a:p>
        </p:txBody>
      </p:sp>
    </p:spTree>
    <p:extLst>
      <p:ext uri="{BB962C8B-B14F-4D97-AF65-F5344CB8AC3E}">
        <p14:creationId xmlns:p14="http://schemas.microsoft.com/office/powerpoint/2010/main" val="3547172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9295" y="99752"/>
            <a:ext cx="9847568" cy="1477328"/>
          </a:xfrm>
          <a:prstGeom prst="rect">
            <a:avLst/>
          </a:prstGeom>
          <a:noFill/>
        </p:spPr>
        <p:txBody>
          <a:bodyPr wrap="none" rtlCol="0">
            <a:spAutoFit/>
          </a:bodyPr>
          <a:lstStyle/>
          <a:p>
            <a:r>
              <a:rPr lang="sr-Cyrl-RS" b="1" dirty="0" smtClean="0"/>
              <a:t>Милош Црњански: „Сеобе“</a:t>
            </a:r>
          </a:p>
          <a:p>
            <a:endParaRPr lang="sr-Cyrl-RS" dirty="0"/>
          </a:p>
          <a:p>
            <a:r>
              <a:rPr lang="sr-Cyrl-RS" dirty="0" smtClean="0"/>
              <a:t>Књижевни род: епика</a:t>
            </a:r>
          </a:p>
          <a:p>
            <a:r>
              <a:rPr lang="sr-Cyrl-RS" dirty="0" smtClean="0"/>
              <a:t>Књижевна врста: роман (али не роман стања; већ роман збивања; али и </a:t>
            </a:r>
          </a:p>
          <a:p>
            <a:r>
              <a:rPr lang="sr-Cyrl-RS" dirty="0"/>
              <a:t> </a:t>
            </a:r>
            <a:r>
              <a:rPr lang="sr-Cyrl-RS" dirty="0" smtClean="0"/>
              <a:t>                               психолошки роман, историјски роман, поетски – лирски роман)</a:t>
            </a:r>
            <a:endParaRPr lang="sr-Latn-RS" dirty="0"/>
          </a:p>
        </p:txBody>
      </p:sp>
      <p:sp>
        <p:nvSpPr>
          <p:cNvPr id="5" name="Rectangle 4"/>
          <p:cNvSpPr/>
          <p:nvPr/>
        </p:nvSpPr>
        <p:spPr>
          <a:xfrm>
            <a:off x="583276" y="1577080"/>
            <a:ext cx="11543607" cy="2031325"/>
          </a:xfrm>
          <a:prstGeom prst="rect">
            <a:avLst/>
          </a:prstGeom>
        </p:spPr>
        <p:txBody>
          <a:bodyPr wrap="square">
            <a:spAutoFit/>
          </a:bodyPr>
          <a:lstStyle/>
          <a:p>
            <a:r>
              <a:rPr lang="ru-RU" dirty="0"/>
              <a:t>Роман је написан у десет поглавља којима писац даје лирски интониране наслове. Поетска вредност оваквих наслова потпуније се сагледава када се они читају у континуитету - тада се стиче утисак да се чита лирска песма састављена из десет строфа. Садржина наслова има или </a:t>
            </a:r>
            <a:r>
              <a:rPr lang="ru-RU" b="1" dirty="0"/>
              <a:t>симболично </a:t>
            </a:r>
            <a:r>
              <a:rPr lang="ru-RU" b="1" dirty="0" smtClean="0"/>
              <a:t>значење: </a:t>
            </a:r>
            <a:r>
              <a:rPr lang="ru-RU" dirty="0" smtClean="0"/>
              <a:t>Бескрајни</a:t>
            </a:r>
            <a:r>
              <a:rPr lang="ru-RU" dirty="0"/>
              <a:t>, плави круг. У њему, звезда, </a:t>
            </a:r>
            <a:r>
              <a:rPr lang="ru-RU" u="sng" dirty="0"/>
              <a:t>или</a:t>
            </a:r>
            <a:r>
              <a:rPr lang="ru-RU" dirty="0"/>
              <a:t> </a:t>
            </a:r>
            <a:r>
              <a:rPr lang="ru-RU" b="1" dirty="0"/>
              <a:t>гномски </a:t>
            </a:r>
            <a:r>
              <a:rPr lang="ru-RU" b="1" dirty="0" smtClean="0"/>
              <a:t>смисао: </a:t>
            </a:r>
            <a:r>
              <a:rPr lang="ru-RU" dirty="0" smtClean="0"/>
              <a:t>Прошлост </a:t>
            </a:r>
            <a:r>
              <a:rPr lang="ru-RU" dirty="0"/>
              <a:t>је грозан, мутан, бездан; што у тај сумрак оде, не постоји више и није никад ни постојало, </a:t>
            </a:r>
            <a:r>
              <a:rPr lang="ru-RU" u="sng" dirty="0"/>
              <a:t>или</a:t>
            </a:r>
            <a:r>
              <a:rPr lang="ru-RU" dirty="0"/>
              <a:t> је то </a:t>
            </a:r>
            <a:r>
              <a:rPr lang="ru-RU" b="1" dirty="0"/>
              <a:t>срж </a:t>
            </a:r>
            <a:r>
              <a:rPr lang="ru-RU" b="1" dirty="0" smtClean="0"/>
              <a:t>садржине: </a:t>
            </a:r>
            <a:r>
              <a:rPr lang="ru-RU" dirty="0" smtClean="0"/>
              <a:t>Тумарали </a:t>
            </a:r>
            <a:r>
              <a:rPr lang="ru-RU" dirty="0"/>
              <a:t>су, као муве без главе; јели су, пили су, спавали су, да најпосле трчећим кораком погину, закорачивши у празнину, по туђој вољи и за туђ рачун. </a:t>
            </a:r>
            <a:endParaRPr lang="sr-Latn-RS" dirty="0"/>
          </a:p>
        </p:txBody>
      </p:sp>
      <p:sp>
        <p:nvSpPr>
          <p:cNvPr id="6" name="Rectangle 5"/>
          <p:cNvSpPr/>
          <p:nvPr/>
        </p:nvSpPr>
        <p:spPr>
          <a:xfrm>
            <a:off x="584541" y="3608405"/>
            <a:ext cx="11413374" cy="1477328"/>
          </a:xfrm>
          <a:prstGeom prst="rect">
            <a:avLst/>
          </a:prstGeom>
        </p:spPr>
        <p:txBody>
          <a:bodyPr wrap="square">
            <a:spAutoFit/>
          </a:bodyPr>
          <a:lstStyle/>
          <a:p>
            <a:r>
              <a:rPr lang="ru-RU" dirty="0"/>
              <a:t>Роман је </a:t>
            </a:r>
            <a:r>
              <a:rPr lang="ru-RU" u="sng" dirty="0"/>
              <a:t>компонован на принципу паралелне композиције</a:t>
            </a:r>
            <a:r>
              <a:rPr lang="ru-RU" dirty="0"/>
              <a:t>. У њему су развијена два паралелна фабуларна тока: један је историјски, који прати Вука Исаковича и његов Славонско-подунавски пук по европским бојиштима; други је породични, који прати збивања у Земуну, у кући Аранђела Исаковича, у чијем су средишту Аранђел Исакович и његова снаха, госпођа Дафина.</a:t>
            </a:r>
            <a:endParaRPr lang="sr-Latn-RS" dirty="0"/>
          </a:p>
        </p:txBody>
      </p:sp>
      <p:sp>
        <p:nvSpPr>
          <p:cNvPr id="7" name="Rectangle 6"/>
          <p:cNvSpPr/>
          <p:nvPr/>
        </p:nvSpPr>
        <p:spPr>
          <a:xfrm>
            <a:off x="583276" y="5085733"/>
            <a:ext cx="11285670" cy="1477328"/>
          </a:xfrm>
          <a:prstGeom prst="rect">
            <a:avLst/>
          </a:prstGeom>
        </p:spPr>
        <p:txBody>
          <a:bodyPr wrap="square">
            <a:spAutoFit/>
          </a:bodyPr>
          <a:lstStyle/>
          <a:p>
            <a:r>
              <a:rPr lang="ru-RU" dirty="0"/>
              <a:t>На плану садржине романа јасно се разликују два слоја: </a:t>
            </a:r>
            <a:r>
              <a:rPr lang="ru-RU" b="1" dirty="0"/>
              <a:t>наративни</a:t>
            </a:r>
            <a:r>
              <a:rPr lang="ru-RU" dirty="0"/>
              <a:t>, који казује о животу и судбини троје актера приче, пратећи њихово делање, мишљење и емотивне ломове током петнаестак месеци; </a:t>
            </a:r>
            <a:r>
              <a:rPr lang="ru-RU" b="1" dirty="0"/>
              <a:t>рефлексивни</a:t>
            </a:r>
            <a:r>
              <a:rPr lang="ru-RU" dirty="0"/>
              <a:t> (филозофски) слој који произилази из мишљења и рада актера романа и који садржи велики број егзистенцијалних, етичких, филозофских и психолошких проблема.</a:t>
            </a:r>
            <a:endParaRPr lang="sr-Latn-RS" dirty="0"/>
          </a:p>
        </p:txBody>
      </p:sp>
    </p:spTree>
    <p:extLst>
      <p:ext uri="{BB962C8B-B14F-4D97-AF65-F5344CB8AC3E}">
        <p14:creationId xmlns:p14="http://schemas.microsoft.com/office/powerpoint/2010/main" val="405244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4480" y="371637"/>
            <a:ext cx="10421389" cy="2862322"/>
          </a:xfrm>
          <a:prstGeom prst="rect">
            <a:avLst/>
          </a:prstGeom>
        </p:spPr>
        <p:txBody>
          <a:bodyPr wrap="square">
            <a:spAutoFit/>
          </a:bodyPr>
          <a:lstStyle/>
          <a:p>
            <a:r>
              <a:rPr lang="ru-RU" dirty="0"/>
              <a:t>Роман Сеобе Црњански смешта у пролеће 1744. године и прожима мотивима, клицама подстицаја за кретањем, али и вечитим лутањима и трагањем. </a:t>
            </a:r>
          </a:p>
          <a:p>
            <a:endParaRPr lang="ru-RU" dirty="0"/>
          </a:p>
          <a:p>
            <a:r>
              <a:rPr lang="ru-RU" dirty="0"/>
              <a:t>Они се првенствено могу увидети у чежњи појединца за непознатим срединама, борби и настојањима нашег народа да живе боље и срећније. Узрок његове трагедије је у притиску војне силе и зулуму два супротстављена народа (Турака и Аустроугара), али и у трагању за обећаном земљом до које неће стићи. </a:t>
            </a:r>
          </a:p>
          <a:p>
            <a:endParaRPr lang="ru-RU" dirty="0"/>
          </a:p>
          <a:p>
            <a:r>
              <a:rPr lang="ru-RU" dirty="0"/>
              <a:t>Милош Црњански Сеобе пише у два дела, која су настали у различито време. Сеобе прва књига се појављује 1929. године, а друга књига Сеоба 1962. године. </a:t>
            </a:r>
            <a:endParaRPr lang="sr-Latn-RS" dirty="0"/>
          </a:p>
        </p:txBody>
      </p:sp>
      <p:sp>
        <p:nvSpPr>
          <p:cNvPr id="6" name="Rectangle 5"/>
          <p:cNvSpPr/>
          <p:nvPr/>
        </p:nvSpPr>
        <p:spPr>
          <a:xfrm>
            <a:off x="1554480" y="3344225"/>
            <a:ext cx="10307782" cy="923330"/>
          </a:xfrm>
          <a:prstGeom prst="rect">
            <a:avLst/>
          </a:prstGeom>
        </p:spPr>
        <p:txBody>
          <a:bodyPr wrap="square">
            <a:spAutoFit/>
          </a:bodyPr>
          <a:lstStyle/>
          <a:p>
            <a:r>
              <a:rPr lang="ru-RU" dirty="0"/>
              <a:t>Прељуба госпође Дафине и војевање Славонско-подунавског полка су </a:t>
            </a:r>
            <a:r>
              <a:rPr lang="ru-RU" b="1" dirty="0"/>
              <a:t>два кључна мотива</a:t>
            </a:r>
            <a:r>
              <a:rPr lang="ru-RU" dirty="0"/>
              <a:t> који са собом носи роман Сеобе. У средишту збивања су моралне дилеме и психолошко стање јунака.</a:t>
            </a:r>
            <a:endParaRPr lang="sr-Latn-RS" dirty="0"/>
          </a:p>
        </p:txBody>
      </p:sp>
      <p:sp>
        <p:nvSpPr>
          <p:cNvPr id="7" name="TextBox 6"/>
          <p:cNvSpPr txBox="1"/>
          <p:nvPr/>
        </p:nvSpPr>
        <p:spPr>
          <a:xfrm>
            <a:off x="1554480" y="4377821"/>
            <a:ext cx="10199716" cy="646331"/>
          </a:xfrm>
          <a:prstGeom prst="rect">
            <a:avLst/>
          </a:prstGeom>
          <a:noFill/>
        </p:spPr>
        <p:txBody>
          <a:bodyPr wrap="square" rtlCol="0">
            <a:spAutoFit/>
          </a:bodyPr>
          <a:lstStyle/>
          <a:p>
            <a:r>
              <a:rPr lang="ru-RU" dirty="0"/>
              <a:t>Од звукова доминирају грактање врана, лавеж паса, плач и јауци жена, топот коњских копита, вика и </a:t>
            </a:r>
            <a:r>
              <a:rPr lang="ru-RU" dirty="0" smtClean="0"/>
              <a:t>псовке (</a:t>
            </a:r>
            <a:r>
              <a:rPr lang="ru-RU" b="1" dirty="0" smtClean="0"/>
              <a:t>синестезија</a:t>
            </a:r>
            <a:r>
              <a:rPr lang="ru-RU" dirty="0" smtClean="0"/>
              <a:t>)</a:t>
            </a:r>
            <a:endParaRPr lang="sr-Latn-RS" dirty="0"/>
          </a:p>
        </p:txBody>
      </p:sp>
      <p:sp>
        <p:nvSpPr>
          <p:cNvPr id="8" name="Rectangle 7"/>
          <p:cNvSpPr/>
          <p:nvPr/>
        </p:nvSpPr>
        <p:spPr>
          <a:xfrm>
            <a:off x="307571" y="5024152"/>
            <a:ext cx="11820699" cy="1477328"/>
          </a:xfrm>
          <a:prstGeom prst="rect">
            <a:avLst/>
          </a:prstGeom>
        </p:spPr>
        <p:txBody>
          <a:bodyPr wrap="square">
            <a:spAutoFit/>
          </a:bodyPr>
          <a:lstStyle/>
          <a:p>
            <a:r>
              <a:rPr lang="ru-RU" dirty="0"/>
              <a:t>Главни ликови у "Сеобама" Милоша Црњанског су браћа </a:t>
            </a:r>
            <a:r>
              <a:rPr lang="ru-RU" dirty="0">
                <a:hlinkClick r:id="rId2" tooltip="Вук"/>
              </a:rPr>
              <a:t>Вук</a:t>
            </a:r>
            <a:r>
              <a:rPr lang="ru-RU" dirty="0"/>
              <a:t> и </a:t>
            </a:r>
            <a:r>
              <a:rPr lang="ru-RU" dirty="0">
                <a:hlinkClick r:id="rId3" tooltip="Аранђел Исакович"/>
              </a:rPr>
              <a:t>Аранђел Исакович</a:t>
            </a:r>
            <a:r>
              <a:rPr lang="ru-RU" dirty="0"/>
              <a:t>, Вукова жена </a:t>
            </a:r>
            <a:r>
              <a:rPr lang="ru-RU" dirty="0">
                <a:hlinkClick r:id="rId4" tooltip="Дафина"/>
              </a:rPr>
              <a:t>Дафина</a:t>
            </a:r>
            <a:r>
              <a:rPr lang="ru-RU" dirty="0"/>
              <a:t>, Вуков слуга </a:t>
            </a:r>
            <a:r>
              <a:rPr lang="ru-RU" dirty="0">
                <a:hlinkClick r:id="rId5" tooltip="Аркадија"/>
              </a:rPr>
              <a:t>Аркадије</a:t>
            </a:r>
            <a:r>
              <a:rPr lang="ru-RU" dirty="0"/>
              <a:t> и Аранђелов слуга </a:t>
            </a:r>
            <a:r>
              <a:rPr lang="ru-RU" dirty="0">
                <a:hlinkClick r:id="rId6" tooltip="Ананија (страница не постоји)"/>
              </a:rPr>
              <a:t>Ананија</a:t>
            </a:r>
            <a:r>
              <a:rPr lang="ru-RU" dirty="0"/>
              <a:t>. Ликови носе симболична имена, која одређују и њихову судбину у роману. Вук је магијско српско име, које се даје детету да се одагна смрт. </a:t>
            </a:r>
            <a:r>
              <a:rPr lang="ru-RU" dirty="0" smtClean="0"/>
              <a:t>Аранђел </a:t>
            </a:r>
            <a:r>
              <a:rPr lang="ru-RU" dirty="0"/>
              <a:t>носи име по архангелу Михаилу, кога у народу зову Аранђел, који у руци носи мач и тас, што се у роману доводи у везу са Аранђеловим занимањем (трговац). </a:t>
            </a:r>
          </a:p>
        </p:txBody>
      </p:sp>
    </p:spTree>
    <p:extLst>
      <p:ext uri="{BB962C8B-B14F-4D97-AF65-F5344CB8AC3E}">
        <p14:creationId xmlns:p14="http://schemas.microsoft.com/office/powerpoint/2010/main" val="86581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4691" y="906087"/>
            <a:ext cx="11903825" cy="5693866"/>
          </a:xfrm>
          <a:prstGeom prst="rect">
            <a:avLst/>
          </a:prstGeom>
        </p:spPr>
        <p:txBody>
          <a:bodyPr wrap="square">
            <a:spAutoFit/>
          </a:bodyPr>
          <a:lstStyle/>
          <a:p>
            <a:r>
              <a:rPr lang="ru-RU" sz="1400" dirty="0">
                <a:latin typeface="Arial" panose="020B0604020202020204" pitchFamily="34" charset="0"/>
                <a:cs typeface="Arial" panose="020B0604020202020204" pitchFamily="34" charset="0"/>
              </a:rPr>
              <a:t>Милош Црњански је био </a:t>
            </a:r>
            <a:r>
              <a:rPr lang="ru-RU" sz="1400" u="sng" dirty="0">
                <a:latin typeface="Arial" panose="020B0604020202020204" pitchFamily="34" charset="0"/>
                <a:cs typeface="Arial" panose="020B0604020202020204" pitchFamily="34" charset="0"/>
              </a:rPr>
              <a:t>песник, приповедач, драматург и романописац</a:t>
            </a:r>
            <a:r>
              <a:rPr lang="ru-RU" sz="1400" dirty="0">
                <a:latin typeface="Arial" panose="020B0604020202020204" pitchFamily="34" charset="0"/>
                <a:cs typeface="Arial" panose="020B0604020202020204" pitchFamily="34" charset="0"/>
              </a:rPr>
              <a:t>. Студирао је историју уметности у Бечу, а дипломирао на Филозофском факултету у Београду. Радио је као професор, новинар и дипломата. Један је од највећих писаца 20. века на овим просторима.</a:t>
            </a:r>
          </a:p>
          <a:p>
            <a:endParaRPr lang="ru-RU" sz="1400" dirty="0" smtClean="0">
              <a:latin typeface="Arial" panose="020B0604020202020204" pitchFamily="34" charset="0"/>
              <a:cs typeface="Arial" panose="020B0604020202020204" pitchFamily="34" charset="0"/>
            </a:endParaRPr>
          </a:p>
          <a:p>
            <a:r>
              <a:rPr lang="ru-RU" sz="1400" dirty="0" smtClean="0">
                <a:latin typeface="Arial" panose="020B0604020202020204" pitchFamily="34" charset="0"/>
                <a:cs typeface="Arial" panose="020B0604020202020204" pitchFamily="34" charset="0"/>
              </a:rPr>
              <a:t>Рођен </a:t>
            </a:r>
            <a:r>
              <a:rPr lang="ru-RU" sz="1400" dirty="0">
                <a:latin typeface="Arial" panose="020B0604020202020204" pitchFamily="34" charset="0"/>
                <a:cs typeface="Arial" panose="020B0604020202020204" pitchFamily="34" charset="0"/>
              </a:rPr>
              <a:t>је 26. октобра 1893. године у месту </a:t>
            </a:r>
            <a:r>
              <a:rPr lang="ru-RU" sz="1400" b="1" dirty="0">
                <a:latin typeface="Arial" panose="020B0604020202020204" pitchFamily="34" charset="0"/>
                <a:cs typeface="Arial" panose="020B0604020202020204" pitchFamily="34" charset="0"/>
              </a:rPr>
              <a:t>Чонград</a:t>
            </a:r>
            <a:r>
              <a:rPr lang="ru-RU" sz="1400" dirty="0">
                <a:latin typeface="Arial" panose="020B0604020202020204" pitchFamily="34" charset="0"/>
                <a:cs typeface="Arial" panose="020B0604020202020204" pitchFamily="34" charset="0"/>
              </a:rPr>
              <a:t> које је припадало тадашњем Аустроугарском царству. Многе српске породице су се крајем 17. века селиле у јужне делове Аустроугарске и тамо служиле као војна снага. Отац Милоша Црњанског, Тома Црњански, био је први који је у тој породици прекинуо војну традицију и постао сеоски бележник. Такође је имао велику улогу у Милошевом образовању јер га је подучавао законима и правима српског народа и учио га историју Војводине. Милош је до краја свог живота био веран свом народу и искрено га волео.</a:t>
            </a:r>
          </a:p>
          <a:p>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rPr>
              <a:t>На жалост, био је и сведок једног од најстрашнијих догађаја савременог света – </a:t>
            </a:r>
            <a:r>
              <a:rPr lang="ru-RU" sz="1400" u="sng" dirty="0">
                <a:latin typeface="Arial" panose="020B0604020202020204" pitchFamily="34" charset="0"/>
                <a:cs typeface="Arial" panose="020B0604020202020204" pitchFamily="34" charset="0"/>
              </a:rPr>
              <a:t>Првог светског рата</a:t>
            </a:r>
            <a:r>
              <a:rPr lang="ru-RU" sz="1400" dirty="0">
                <a:latin typeface="Arial" panose="020B0604020202020204" pitchFamily="34" charset="0"/>
                <a:cs typeface="Arial" panose="020B0604020202020204" pitchFamily="34" charset="0"/>
              </a:rPr>
              <a:t>. За атентат на Франца Фердинанда чуо је у једном кафићу у Бечу. </a:t>
            </a:r>
            <a:r>
              <a:rPr lang="ru-RU" sz="1400" dirty="0" smtClean="0">
                <a:latin typeface="Arial" panose="020B0604020202020204" pitchFamily="34" charset="0"/>
                <a:cs typeface="Arial" panose="020B0604020202020204" pitchFamily="34" charset="0"/>
              </a:rPr>
              <a:t>Црњански </a:t>
            </a:r>
            <a:r>
              <a:rPr lang="ru-RU" sz="1400" dirty="0">
                <a:latin typeface="Arial" panose="020B0604020202020204" pitchFamily="34" charset="0"/>
                <a:cs typeface="Arial" panose="020B0604020202020204" pitchFamily="34" charset="0"/>
              </a:rPr>
              <a:t>је учествовао у Првом светском рату и </a:t>
            </a:r>
            <a:r>
              <a:rPr lang="ru-RU" sz="1400" b="1" dirty="0">
                <a:latin typeface="Arial" panose="020B0604020202020204" pitchFamily="34" charset="0"/>
                <a:cs typeface="Arial" panose="020B0604020202020204" pitchFamily="34" charset="0"/>
              </a:rPr>
              <a:t>борио се на фронту у Галицији. </a:t>
            </a:r>
            <a:endParaRPr lang="ru-RU" sz="1400" b="1" dirty="0" smtClean="0">
              <a:latin typeface="Arial" panose="020B0604020202020204" pitchFamily="34" charset="0"/>
              <a:cs typeface="Arial" panose="020B0604020202020204" pitchFamily="34" charset="0"/>
            </a:endParaRPr>
          </a:p>
          <a:p>
            <a:endParaRPr lang="ru-RU" sz="1400" dirty="0">
              <a:latin typeface="Arial" panose="020B0604020202020204" pitchFamily="34" charset="0"/>
              <a:cs typeface="Arial" panose="020B0604020202020204" pitchFamily="34" charset="0"/>
            </a:endParaRPr>
          </a:p>
          <a:p>
            <a:r>
              <a:rPr lang="ru-RU" sz="1400" dirty="0" smtClean="0">
                <a:latin typeface="Arial" panose="020B0604020202020204" pitchFamily="34" charset="0"/>
                <a:cs typeface="Arial" panose="020B0604020202020204" pitchFamily="34" charset="0"/>
              </a:rPr>
              <a:t>Црњански је створио </a:t>
            </a:r>
            <a:r>
              <a:rPr lang="ru-RU" sz="1400" dirty="0">
                <a:latin typeface="Arial" panose="020B0604020202020204" pitchFamily="34" charset="0"/>
                <a:cs typeface="Arial" panose="020B0604020202020204" pitchFamily="34" charset="0"/>
              </a:rPr>
              <a:t>нови правац авангардне књижевности, познат као </a:t>
            </a:r>
            <a:r>
              <a:rPr lang="ru-RU" sz="1400" b="1" dirty="0">
                <a:latin typeface="Arial" panose="020B0604020202020204" pitchFamily="34" charset="0"/>
                <a:cs typeface="Arial" panose="020B0604020202020204" pitchFamily="34" charset="0"/>
              </a:rPr>
              <a:t>суматраизам</a:t>
            </a:r>
            <a:r>
              <a:rPr lang="ru-RU" sz="1400" dirty="0">
                <a:latin typeface="Arial" panose="020B0604020202020204" pitchFamily="34" charset="0"/>
                <a:cs typeface="Arial" panose="020B0604020202020204" pitchFamily="34" charset="0"/>
              </a:rPr>
              <a:t>. Овај правац је заснован на замисли о космичкој хармонији. Све на свету је повезано, а случајности не постоје</a:t>
            </a:r>
            <a:r>
              <a:rPr lang="ru-RU" sz="1400" dirty="0" smtClean="0">
                <a:latin typeface="Arial" panose="020B0604020202020204" pitchFamily="34" charset="0"/>
                <a:cs typeface="Arial" panose="020B0604020202020204" pitchFamily="34" charset="0"/>
              </a:rPr>
              <a:t>. Манифест </a:t>
            </a:r>
            <a:r>
              <a:rPr lang="ru-RU" sz="1400" dirty="0">
                <a:latin typeface="Arial" panose="020B0604020202020204" pitchFamily="34" charset="0"/>
                <a:cs typeface="Arial" panose="020B0604020202020204" pitchFamily="34" charset="0"/>
              </a:rPr>
              <a:t>суматраизма представља његова песма </a:t>
            </a:r>
            <a:r>
              <a:rPr lang="ru-RU" sz="1400" dirty="0" smtClean="0">
                <a:latin typeface="Arial" panose="020B0604020202020204" pitchFamily="34" charset="0"/>
                <a:cs typeface="Arial" panose="020B0604020202020204" pitchFamily="34" charset="0"/>
              </a:rPr>
              <a:t>Суматра.</a:t>
            </a:r>
            <a:endParaRPr lang="ru-RU" sz="1400" dirty="0">
              <a:latin typeface="Arial" panose="020B0604020202020204" pitchFamily="34" charset="0"/>
              <a:cs typeface="Arial" panose="020B0604020202020204" pitchFamily="34" charset="0"/>
            </a:endParaRPr>
          </a:p>
          <a:p>
            <a:endParaRPr lang="ru-RU" sz="1400" dirty="0">
              <a:latin typeface="Arial" panose="020B0604020202020204" pitchFamily="34" charset="0"/>
              <a:cs typeface="Arial" panose="020B0604020202020204" pitchFamily="34" charset="0"/>
            </a:endParaRPr>
          </a:p>
          <a:p>
            <a:r>
              <a:rPr lang="ru-RU" sz="1400" dirty="0" smtClean="0">
                <a:latin typeface="Arial" panose="020B0604020202020204" pitchFamily="34" charset="0"/>
                <a:cs typeface="Arial" panose="020B0604020202020204" pitchFamily="34" charset="0"/>
              </a:rPr>
              <a:t>Поред </a:t>
            </a:r>
            <a:r>
              <a:rPr lang="ru-RU" sz="1400" dirty="0">
                <a:latin typeface="Arial" panose="020B0604020202020204" pitchFamily="34" charset="0"/>
                <a:cs typeface="Arial" panose="020B0604020202020204" pitchFamily="34" charset="0"/>
              </a:rPr>
              <a:t>ове песме, најпознатија дела овог великог писца су и: </a:t>
            </a:r>
            <a:r>
              <a:rPr lang="ru-RU" sz="1400" b="1" u="sng" dirty="0">
                <a:latin typeface="Arial" panose="020B0604020202020204" pitchFamily="34" charset="0"/>
                <a:cs typeface="Arial" panose="020B0604020202020204" pitchFamily="34" charset="0"/>
              </a:rPr>
              <a:t>Ламент над Београдом, Љубав у Тоскани, Књига о Немачкој, Дневник о Чарнојевићу, Сеобе, Роман о Лондону.</a:t>
            </a:r>
          </a:p>
          <a:p>
            <a:endParaRPr lang="ru-RU" sz="1400" dirty="0">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rPr>
              <a:t>Осим што је увео нови дух у српску књижевност, Црњански је такође био познат као велики љубитељ спорта. Био је једини књижевник у групи интелектуалаца-спортиста који су основали часопис Спортиста 1924. године. Бавио се фудбалом, веслањем, једрењем, боксом, мачевањем и скијањем. Међутим, фудбал је био његова највећа спортска љубав, а био је ватрени навијач Црвене звезде. </a:t>
            </a:r>
          </a:p>
          <a:p>
            <a:r>
              <a:rPr lang="ru-RU" sz="1400" dirty="0">
                <a:latin typeface="Arial" panose="020B0604020202020204" pitchFamily="34" charset="0"/>
                <a:cs typeface="Arial" panose="020B0604020202020204" pitchFamily="34" charset="0"/>
              </a:rPr>
              <a:t>Водио је и миран породични живот, оженивши се 1921. године Видом Ружић, образованом Београђанком, ћерком дворског саветника.</a:t>
            </a:r>
          </a:p>
          <a:p>
            <a:r>
              <a:rPr lang="ru-RU" sz="1400" dirty="0" smtClean="0">
                <a:latin typeface="Arial" panose="020B0604020202020204" pitchFamily="34" charset="0"/>
                <a:cs typeface="Arial" panose="020B0604020202020204" pitchFamily="34" charset="0"/>
              </a:rPr>
              <a:t>Преминуо </a:t>
            </a:r>
            <a:r>
              <a:rPr lang="ru-RU" sz="1400" dirty="0">
                <a:latin typeface="Arial" panose="020B0604020202020204" pitchFamily="34" charset="0"/>
                <a:cs typeface="Arial" panose="020B0604020202020204" pitchFamily="34" charset="0"/>
              </a:rPr>
              <a:t>је 30. новембра 1977. године у Београду, а сахрањен је у Алеји заслужних грађана на Новом гробљу у Београду. Према његовој жељи из тестамента, Народна библиотека Србије је примила све његове књиге. На Калемегдану је 25. октобра 1993. године, 100 година од рођења Милоша Црњанског, подигнута његова биста која је дело вајарке Дринке Радовановић.</a:t>
            </a:r>
            <a:endParaRPr lang="sr-Latn-R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81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5920" y="781396"/>
            <a:ext cx="9807493" cy="369332"/>
          </a:xfrm>
          <a:prstGeom prst="rect">
            <a:avLst/>
          </a:prstGeom>
          <a:noFill/>
        </p:spPr>
        <p:txBody>
          <a:bodyPr wrap="none" rtlCol="0">
            <a:spAutoFit/>
          </a:bodyPr>
          <a:lstStyle/>
          <a:p>
            <a:r>
              <a:rPr lang="sr-Cyrl-RS" b="1" u="sng" dirty="0" smtClean="0"/>
              <a:t>ПРЕ ЧИТАЊА ОДЛОМКА ИЗ РОМАНА „СЕОБЕ“ АКТИВИРАЈМО ЗНАЊЕ ИЗ ИСТОРИЈЕ!</a:t>
            </a:r>
            <a:endParaRPr lang="sr-Latn-RS" b="1" u="sng" dirty="0"/>
          </a:p>
        </p:txBody>
      </p:sp>
      <p:sp>
        <p:nvSpPr>
          <p:cNvPr id="3" name="Rectangle 2"/>
          <p:cNvSpPr/>
          <p:nvPr/>
        </p:nvSpPr>
        <p:spPr>
          <a:xfrm>
            <a:off x="3496012" y="1373971"/>
            <a:ext cx="5233227" cy="369332"/>
          </a:xfrm>
          <a:prstGeom prst="rect">
            <a:avLst/>
          </a:prstGeom>
        </p:spPr>
        <p:txBody>
          <a:bodyPr wrap="none">
            <a:spAutoFit/>
          </a:bodyPr>
          <a:lstStyle/>
          <a:p>
            <a:r>
              <a:rPr lang="sr-Cyrl-CS" b="1" dirty="0">
                <a:latin typeface="Times New Roman" pitchFamily="18" charset="0"/>
                <a:cs typeface="Times New Roman" pitchFamily="18" charset="0"/>
              </a:rPr>
              <a:t>УГАРСКА У ВРЕМЕ ВЕЛИКИХ СЕОБА СРБА</a:t>
            </a:r>
            <a:r>
              <a:rPr lang="en-US" b="1" dirty="0">
                <a:latin typeface="Times New Roman" pitchFamily="18" charset="0"/>
                <a:cs typeface="Times New Roman" pitchFamily="18" charset="0"/>
              </a:rPr>
              <a:t> </a:t>
            </a:r>
            <a:endParaRPr lang="sr-Latn-RS" dirty="0"/>
          </a:p>
        </p:txBody>
      </p:sp>
      <p:sp>
        <p:nvSpPr>
          <p:cNvPr id="4" name="Rectangle 3"/>
          <p:cNvSpPr txBox="1">
            <a:spLocks noChangeArrowheads="1"/>
          </p:cNvSpPr>
          <p:nvPr/>
        </p:nvSpPr>
        <p:spPr>
          <a:xfrm>
            <a:off x="1769225" y="1893916"/>
            <a:ext cx="8686800" cy="2667000"/>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90000"/>
              </a:lnSpc>
            </a:pPr>
            <a:r>
              <a:rPr lang="sr-Cyrl-CS" sz="2000" dirty="0" smtClean="0">
                <a:latin typeface="Times New Roman" pitchFamily="18" charset="0"/>
                <a:cs typeface="Times New Roman" pitchFamily="18" charset="0"/>
              </a:rPr>
              <a:t>У </a:t>
            </a:r>
            <a:r>
              <a:rPr lang="sr-Latn-CS" sz="2000" dirty="0" smtClean="0">
                <a:latin typeface="Times New Roman" pitchFamily="18" charset="0"/>
                <a:cs typeface="Times New Roman" pitchFamily="18" charset="0"/>
              </a:rPr>
              <a:t>XVII </a:t>
            </a:r>
            <a:r>
              <a:rPr lang="sr-Cyrl-CS" sz="2000" dirty="0" smtClean="0">
                <a:latin typeface="Times New Roman" pitchFamily="18" charset="0"/>
                <a:cs typeface="Times New Roman" pitchFamily="18" charset="0"/>
              </a:rPr>
              <a:t>веку,</a:t>
            </a:r>
            <a:r>
              <a:rPr lang="en-US" sz="20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све до завршетка Бечког рата, делови хабзбуршке краљевине Угарске потпадали су под турску власт. Након Бечког рата, Хабзбурзи су  усталили границу на Сави и Дунаву и наставили да владају током </a:t>
            </a:r>
            <a:r>
              <a:rPr lang="sr-Latn-CS" sz="2000" dirty="0" smtClean="0">
                <a:latin typeface="Times New Roman" pitchFamily="18" charset="0"/>
                <a:cs typeface="Times New Roman" pitchFamily="18" charset="0"/>
              </a:rPr>
              <a:t>XVIII</a:t>
            </a:r>
            <a:r>
              <a:rPr lang="sr-Cyrl-CS" sz="2000" dirty="0" smtClean="0">
                <a:latin typeface="Times New Roman" pitchFamily="18" charset="0"/>
                <a:cs typeface="Times New Roman" pitchFamily="18" charset="0"/>
              </a:rPr>
              <a:t> века.</a:t>
            </a:r>
          </a:p>
          <a:p>
            <a:pPr algn="just">
              <a:lnSpc>
                <a:spcPct val="90000"/>
              </a:lnSpc>
            </a:pPr>
            <a:r>
              <a:rPr lang="sr-Cyrl-CS" sz="2000" dirty="0" smtClean="0">
                <a:latin typeface="Times New Roman" pitchFamily="18" charset="0"/>
                <a:cs typeface="Times New Roman" pitchFamily="18" charset="0"/>
              </a:rPr>
              <a:t>У </a:t>
            </a:r>
            <a:r>
              <a:rPr lang="sr-Latn-CS" sz="2000" dirty="0" smtClean="0">
                <a:latin typeface="Times New Roman" pitchFamily="18" charset="0"/>
                <a:cs typeface="Times New Roman" pitchFamily="18" charset="0"/>
              </a:rPr>
              <a:t>XVII </a:t>
            </a:r>
            <a:r>
              <a:rPr lang="sr-Cyrl-CS" sz="2000" dirty="0" smtClean="0">
                <a:latin typeface="Times New Roman" pitchFamily="18" charset="0"/>
                <a:cs typeface="Times New Roman" pitchFamily="18" charset="0"/>
              </a:rPr>
              <a:t> И </a:t>
            </a:r>
            <a:r>
              <a:rPr lang="sr-Latn-CS" sz="2000" dirty="0" smtClean="0">
                <a:latin typeface="Times New Roman" pitchFamily="18" charset="0"/>
                <a:cs typeface="Times New Roman" pitchFamily="18" charset="0"/>
              </a:rPr>
              <a:t>XVIII</a:t>
            </a:r>
            <a:r>
              <a:rPr lang="sr-Cyrl-CS" sz="2000" dirty="0" smtClean="0">
                <a:latin typeface="Times New Roman" pitchFamily="18" charset="0"/>
                <a:cs typeface="Times New Roman" pitchFamily="18" charset="0"/>
              </a:rPr>
              <a:t> веку Хабзбуршка династија имала је три запажена владара: ЛЕОПОЛДА </a:t>
            </a:r>
            <a:r>
              <a:rPr lang="sr-Latn-CS" sz="2000" dirty="0" smtClean="0">
                <a:latin typeface="Times New Roman" pitchFamily="18" charset="0"/>
                <a:cs typeface="Times New Roman" pitchFamily="18" charset="0"/>
              </a:rPr>
              <a:t>I</a:t>
            </a:r>
            <a:r>
              <a:rPr lang="sr-Cyrl-CS" sz="2000" dirty="0" smtClean="0">
                <a:latin typeface="Times New Roman" pitchFamily="18" charset="0"/>
                <a:cs typeface="Times New Roman" pitchFamily="18" charset="0"/>
              </a:rPr>
              <a:t>, МАРИЈУ ТЕРЕЗИЈУ и ЈОСИФА </a:t>
            </a:r>
            <a:r>
              <a:rPr lang="sr-Latn-CS" sz="2000" dirty="0" smtClean="0">
                <a:latin typeface="Times New Roman" pitchFamily="18" charset="0"/>
                <a:cs typeface="Times New Roman" pitchFamily="18" charset="0"/>
              </a:rPr>
              <a:t>II</a:t>
            </a:r>
            <a:r>
              <a:rPr lang="sr-Cyrl-CS" sz="2000" dirty="0" smtClean="0">
                <a:latin typeface="Times New Roman" pitchFamily="18" charset="0"/>
                <a:cs typeface="Times New Roman" pitchFamily="18" charset="0"/>
              </a:rPr>
              <a:t>.</a:t>
            </a:r>
            <a:r>
              <a:rPr lang="sr-Latn-CS" sz="2000" dirty="0" smtClean="0">
                <a:latin typeface="Times New Roman" pitchFamily="18" charset="0"/>
                <a:cs typeface="Times New Roman" pitchFamily="18" charset="0"/>
              </a:rPr>
              <a:t>  </a:t>
            </a:r>
            <a:endParaRPr lang="sr-Cyrl-CS" sz="1600" dirty="0">
              <a:latin typeface="Times New Roman" pitchFamily="18" charset="0"/>
              <a:cs typeface="Times New Roman" pitchFamily="18" charset="0"/>
            </a:endParaRPr>
          </a:p>
        </p:txBody>
      </p:sp>
      <p:pic>
        <p:nvPicPr>
          <p:cNvPr id="5" name="Picture 4" descr="A L.jpg"/>
          <p:cNvPicPr>
            <a:picLocks noChangeAspect="1"/>
          </p:cNvPicPr>
          <p:nvPr/>
        </p:nvPicPr>
        <p:blipFill>
          <a:blip r:embed="rId2"/>
          <a:stretch>
            <a:fillRect/>
          </a:stretch>
        </p:blipFill>
        <p:spPr>
          <a:xfrm>
            <a:off x="2273531" y="3787833"/>
            <a:ext cx="2190404" cy="1968591"/>
          </a:xfrm>
          <a:prstGeom prst="rect">
            <a:avLst/>
          </a:prstGeom>
        </p:spPr>
      </p:pic>
      <p:pic>
        <p:nvPicPr>
          <p:cNvPr id="6" name="Picture 5" descr="A Ma.jpg"/>
          <p:cNvPicPr>
            <a:picLocks noChangeAspect="1"/>
          </p:cNvPicPr>
          <p:nvPr/>
        </p:nvPicPr>
        <p:blipFill>
          <a:blip r:embed="rId3"/>
          <a:stretch>
            <a:fillRect/>
          </a:stretch>
        </p:blipFill>
        <p:spPr>
          <a:xfrm>
            <a:off x="4968241" y="3798513"/>
            <a:ext cx="2069869" cy="1946511"/>
          </a:xfrm>
          <a:prstGeom prst="rect">
            <a:avLst/>
          </a:prstGeom>
        </p:spPr>
      </p:pic>
      <p:pic>
        <p:nvPicPr>
          <p:cNvPr id="7" name="Picture 6" descr="A Jos.jpg"/>
          <p:cNvPicPr>
            <a:picLocks noChangeAspect="1"/>
          </p:cNvPicPr>
          <p:nvPr/>
        </p:nvPicPr>
        <p:blipFill>
          <a:blip r:embed="rId4"/>
          <a:stretch>
            <a:fillRect/>
          </a:stretch>
        </p:blipFill>
        <p:spPr>
          <a:xfrm>
            <a:off x="7356764" y="3787115"/>
            <a:ext cx="1845425" cy="1969308"/>
          </a:xfrm>
          <a:prstGeom prst="rect">
            <a:avLst/>
          </a:prstGeom>
        </p:spPr>
      </p:pic>
    </p:spTree>
    <p:extLst>
      <p:ext uri="{BB962C8B-B14F-4D97-AF65-F5344CB8AC3E}">
        <p14:creationId xmlns:p14="http://schemas.microsoft.com/office/powerpoint/2010/main" val="33518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343400" y="304800"/>
            <a:ext cx="5867400" cy="1143000"/>
          </a:xfrm>
        </p:spPr>
        <p:txBody>
          <a:bodyPr/>
          <a:lstStyle/>
          <a:p>
            <a:pPr eaLnBrk="1" hangingPunct="1"/>
            <a:r>
              <a:rPr lang="sr-Cyrl-CS" sz="3200" b="1" dirty="0">
                <a:latin typeface="Times New Roman" pitchFamily="18" charset="0"/>
                <a:cs typeface="Times New Roman" pitchFamily="18" charset="0"/>
              </a:rPr>
              <a:t>ВЕЛИКА СЕОБА (1690)</a:t>
            </a:r>
            <a:r>
              <a:rPr lang="sr-Cyrl-CS" b="1" dirty="0" smtClean="0">
                <a:latin typeface="Times New Roman" pitchFamily="18" charset="0"/>
                <a:cs typeface="Times New Roman" pitchFamily="18" charset="0"/>
              </a:rPr>
              <a:t> </a:t>
            </a:r>
            <a:endParaRPr lang="sr-Latn-CS" b="1" dirty="0" smtClean="0">
              <a:latin typeface="Times New Roman" pitchFamily="18" charset="0"/>
              <a:cs typeface="Times New Roman" pitchFamily="18" charset="0"/>
            </a:endParaRPr>
          </a:p>
        </p:txBody>
      </p:sp>
      <p:sp>
        <p:nvSpPr>
          <p:cNvPr id="2051" name="Rectangle 3"/>
          <p:cNvSpPr>
            <a:spLocks noGrp="1" noChangeArrowheads="1"/>
          </p:cNvSpPr>
          <p:nvPr>
            <p:ph type="body" sz="half" idx="1"/>
          </p:nvPr>
        </p:nvSpPr>
        <p:spPr>
          <a:xfrm>
            <a:off x="4343400" y="1600200"/>
            <a:ext cx="6019800" cy="4876800"/>
          </a:xfrm>
        </p:spPr>
        <p:txBody>
          <a:bodyPr>
            <a:normAutofit lnSpcReduction="10000"/>
          </a:bodyPr>
          <a:lstStyle/>
          <a:p>
            <a:pPr algn="just" eaLnBrk="1" hangingPunct="1">
              <a:lnSpc>
                <a:spcPct val="80000"/>
              </a:lnSpc>
            </a:pPr>
            <a:r>
              <a:rPr lang="sr-Cyrl-CS" sz="2200" dirty="0">
                <a:solidFill>
                  <a:srgbClr val="CC0000"/>
                </a:solidFill>
                <a:latin typeface="Times New Roman" pitchFamily="18" charset="0"/>
                <a:cs typeface="Times New Roman" pitchFamily="18" charset="0"/>
              </a:rPr>
              <a:t>Након Бечког рата</a:t>
            </a:r>
            <a:r>
              <a:rPr lang="sr-Cyrl-CS" sz="2200" dirty="0">
                <a:latin typeface="Times New Roman" pitchFamily="18" charset="0"/>
                <a:cs typeface="Times New Roman" pitchFamily="18" charset="0"/>
              </a:rPr>
              <a:t>, са аустријском војском се повлачи и велики део српског становништва, заједно са свештенством и патријархом Арсенијем </a:t>
            </a:r>
            <a:r>
              <a:rPr lang="sr-Latn-CS" sz="2200" dirty="0">
                <a:latin typeface="Times New Roman" pitchFamily="18" charset="0"/>
                <a:cs typeface="Times New Roman" pitchFamily="18" charset="0"/>
              </a:rPr>
              <a:t>III</a:t>
            </a:r>
            <a:r>
              <a:rPr lang="sr-Cyrl-CS" sz="2200" dirty="0">
                <a:latin typeface="Times New Roman" pitchFamily="18" charset="0"/>
                <a:cs typeface="Times New Roman" pitchFamily="18" charset="0"/>
              </a:rPr>
              <a:t> Чарнојевићем.</a:t>
            </a:r>
          </a:p>
          <a:p>
            <a:pPr algn="just" eaLnBrk="1" hangingPunct="1">
              <a:lnSpc>
                <a:spcPct val="80000"/>
              </a:lnSpc>
              <a:buFontTx/>
              <a:buNone/>
            </a:pPr>
            <a:endParaRPr lang="sr-Cyrl-CS" sz="2200" dirty="0">
              <a:latin typeface="Times New Roman" pitchFamily="18" charset="0"/>
              <a:cs typeface="Times New Roman" pitchFamily="18" charset="0"/>
            </a:endParaRPr>
          </a:p>
          <a:p>
            <a:pPr algn="just" eaLnBrk="1" hangingPunct="1">
              <a:lnSpc>
                <a:spcPct val="80000"/>
              </a:lnSpc>
            </a:pPr>
            <a:r>
              <a:rPr lang="sr-Cyrl-CS" sz="2200" dirty="0">
                <a:latin typeface="Times New Roman" pitchFamily="18" charset="0"/>
                <a:cs typeface="Times New Roman" pitchFamily="18" charset="0"/>
              </a:rPr>
              <a:t>Срби са простора Македоније, Косова и Метохије и Рашке прешли су Саву и Дунав и населили се на просторима јужне Угарске.</a:t>
            </a:r>
          </a:p>
          <a:p>
            <a:pPr algn="just" eaLnBrk="1" hangingPunct="1">
              <a:lnSpc>
                <a:spcPct val="80000"/>
              </a:lnSpc>
            </a:pPr>
            <a:endParaRPr lang="sr-Cyrl-CS" sz="2200" dirty="0">
              <a:latin typeface="Times New Roman" pitchFamily="18" charset="0"/>
              <a:cs typeface="Times New Roman" pitchFamily="18" charset="0"/>
            </a:endParaRPr>
          </a:p>
          <a:p>
            <a:pPr algn="just" eaLnBrk="1" hangingPunct="1">
              <a:lnSpc>
                <a:spcPct val="80000"/>
              </a:lnSpc>
            </a:pPr>
            <a:r>
              <a:rPr lang="sr-Cyrl-CS" sz="2200" dirty="0">
                <a:latin typeface="Times New Roman" pitchFamily="18" charset="0"/>
                <a:cs typeface="Times New Roman" pitchFamily="18" charset="0"/>
              </a:rPr>
              <a:t>Турци су покушали да задрже Србе, али они су веровали аустријском цару Леополду који им је обећао повластице.</a:t>
            </a:r>
          </a:p>
          <a:p>
            <a:pPr algn="just" eaLnBrk="1" hangingPunct="1">
              <a:lnSpc>
                <a:spcPct val="80000"/>
              </a:lnSpc>
            </a:pPr>
            <a:endParaRPr lang="sr-Cyrl-CS" sz="2200" dirty="0">
              <a:latin typeface="Times New Roman" pitchFamily="18" charset="0"/>
              <a:cs typeface="Times New Roman" pitchFamily="18" charset="0"/>
            </a:endParaRPr>
          </a:p>
          <a:p>
            <a:pPr algn="just" eaLnBrk="1" hangingPunct="1">
              <a:lnSpc>
                <a:spcPct val="80000"/>
              </a:lnSpc>
            </a:pPr>
            <a:r>
              <a:rPr lang="sr-Cyrl-CS" sz="2200" dirty="0">
                <a:latin typeface="Times New Roman" pitchFamily="18" charset="0"/>
                <a:cs typeface="Times New Roman" pitchFamily="18" charset="0"/>
              </a:rPr>
              <a:t>Преселило се </a:t>
            </a:r>
            <a:r>
              <a:rPr lang="sr-Cyrl-CS" sz="2200" i="1" dirty="0">
                <a:latin typeface="Times New Roman" pitchFamily="18" charset="0"/>
                <a:cs typeface="Times New Roman" pitchFamily="18" charset="0"/>
              </a:rPr>
              <a:t>више од 60 000 душа, </a:t>
            </a:r>
            <a:r>
              <a:rPr lang="sr-Cyrl-CS" sz="2200" dirty="0">
                <a:latin typeface="Times New Roman" pitchFamily="18" charset="0"/>
                <a:cs typeface="Times New Roman" pitchFamily="18" charset="0"/>
              </a:rPr>
              <a:t>а на њиховим огњиштима населили су се Арбанаси.</a:t>
            </a:r>
          </a:p>
        </p:txBody>
      </p:sp>
      <p:sp>
        <p:nvSpPr>
          <p:cNvPr id="2053" name="Text Box 15"/>
          <p:cNvSpPr txBox="1">
            <a:spLocks noChangeArrowheads="1"/>
          </p:cNvSpPr>
          <p:nvPr/>
        </p:nvSpPr>
        <p:spPr bwMode="auto">
          <a:xfrm>
            <a:off x="1524000" y="6156325"/>
            <a:ext cx="2667000" cy="400110"/>
          </a:xfrm>
          <a:prstGeom prst="rect">
            <a:avLst/>
          </a:prstGeom>
          <a:noFill/>
          <a:ln w="9525">
            <a:noFill/>
            <a:miter lim="800000"/>
            <a:headEnd/>
            <a:tailEnd/>
          </a:ln>
        </p:spPr>
        <p:txBody>
          <a:bodyPr>
            <a:spAutoFit/>
          </a:bodyPr>
          <a:lstStyle/>
          <a:p>
            <a:pPr algn="ctr">
              <a:spcBef>
                <a:spcPct val="50000"/>
              </a:spcBef>
            </a:pPr>
            <a:endParaRPr lang="sr-Latn-CS" sz="2000" dirty="0">
              <a:solidFill>
                <a:srgbClr val="FFD5AB"/>
              </a:solidFill>
              <a:latin typeface="Monotype Corsiva" pitchFamily="66" charset="0"/>
            </a:endParaRPr>
          </a:p>
        </p:txBody>
      </p:sp>
      <p:pic>
        <p:nvPicPr>
          <p:cNvPr id="6" name="Picture 5" descr="arsenije.jpg"/>
          <p:cNvPicPr>
            <a:picLocks noChangeAspect="1"/>
          </p:cNvPicPr>
          <p:nvPr/>
        </p:nvPicPr>
        <p:blipFill>
          <a:blip r:embed="rId2"/>
          <a:stretch>
            <a:fillRect/>
          </a:stretch>
        </p:blipFill>
        <p:spPr>
          <a:xfrm>
            <a:off x="1676400" y="1447800"/>
            <a:ext cx="2727106" cy="4648200"/>
          </a:xfrm>
          <a:prstGeom prst="rect">
            <a:avLst/>
          </a:prstGeom>
        </p:spPr>
      </p:pic>
    </p:spTree>
    <p:extLst>
      <p:ext uri="{BB962C8B-B14F-4D97-AF65-F5344CB8AC3E}">
        <p14:creationId xmlns:p14="http://schemas.microsoft.com/office/powerpoint/2010/main" val="1816432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67000" y="228600"/>
            <a:ext cx="6705600" cy="1143000"/>
          </a:xfrm>
        </p:spPr>
        <p:txBody>
          <a:bodyPr/>
          <a:lstStyle/>
          <a:p>
            <a:pPr eaLnBrk="1" hangingPunct="1"/>
            <a:r>
              <a:rPr lang="sr-Cyrl-CS" sz="3200" b="1" dirty="0">
                <a:latin typeface="Times New Roman" pitchFamily="18" charset="0"/>
                <a:cs typeface="Times New Roman" pitchFamily="18" charset="0"/>
              </a:rPr>
              <a:t>НАСЕЉАВАЊЕ СРБА У УГАРСКОЈ</a:t>
            </a:r>
            <a:endParaRPr lang="sr-Latn-CS" sz="3200" b="1" dirty="0">
              <a:latin typeface="Times New Roman" pitchFamily="18" charset="0"/>
              <a:cs typeface="Times New Roman" pitchFamily="18" charset="0"/>
            </a:endParaRPr>
          </a:p>
        </p:txBody>
      </p:sp>
      <p:sp>
        <p:nvSpPr>
          <p:cNvPr id="4099" name="Rectangle 3"/>
          <p:cNvSpPr>
            <a:spLocks noGrp="1" noChangeArrowheads="1"/>
          </p:cNvSpPr>
          <p:nvPr>
            <p:ph type="body" sz="half" idx="2"/>
          </p:nvPr>
        </p:nvSpPr>
        <p:spPr>
          <a:xfrm>
            <a:off x="2057400" y="1524000"/>
            <a:ext cx="8382000" cy="3352800"/>
          </a:xfrm>
        </p:spPr>
        <p:txBody>
          <a:bodyPr>
            <a:normAutofit lnSpcReduction="10000"/>
          </a:bodyPr>
          <a:lstStyle/>
          <a:p>
            <a:pPr algn="just" eaLnBrk="1" hangingPunct="1">
              <a:lnSpc>
                <a:spcPct val="80000"/>
              </a:lnSpc>
            </a:pPr>
            <a:r>
              <a:rPr lang="sr-Cyrl-CS" sz="2200" dirty="0">
                <a:latin typeface="Times New Roman" pitchFamily="18" charset="0"/>
                <a:cs typeface="Times New Roman" pitchFamily="18" charset="0"/>
              </a:rPr>
              <a:t>Велика сеоба изменила је етничку слику оба подручја.</a:t>
            </a:r>
          </a:p>
          <a:p>
            <a:pPr algn="just" eaLnBrk="1" hangingPunct="1">
              <a:lnSpc>
                <a:spcPct val="80000"/>
              </a:lnSpc>
            </a:pPr>
            <a:endParaRPr lang="sr-Cyrl-CS" sz="2200" dirty="0">
              <a:latin typeface="Times New Roman" pitchFamily="18" charset="0"/>
              <a:cs typeface="Times New Roman" pitchFamily="18" charset="0"/>
            </a:endParaRPr>
          </a:p>
          <a:p>
            <a:pPr algn="just" eaLnBrk="1" hangingPunct="1">
              <a:lnSpc>
                <a:spcPct val="80000"/>
              </a:lnSpc>
            </a:pPr>
            <a:r>
              <a:rPr lang="sr-Cyrl-CS" sz="2200" dirty="0">
                <a:latin typeface="Times New Roman" pitchFamily="18" charset="0"/>
                <a:cs typeface="Times New Roman" pitchFamily="18" charset="0"/>
              </a:rPr>
              <a:t>Срби су настанили простор између Тисе и Дунава, Славонију, Барању, а на северу до Будима, Сент Андреје и Коморана. </a:t>
            </a:r>
          </a:p>
          <a:p>
            <a:pPr algn="just" eaLnBrk="1" hangingPunct="1">
              <a:lnSpc>
                <a:spcPct val="80000"/>
              </a:lnSpc>
              <a:buFontTx/>
              <a:buNone/>
            </a:pPr>
            <a:endParaRPr lang="en-US" sz="2200" dirty="0">
              <a:latin typeface="Times New Roman" pitchFamily="18" charset="0"/>
              <a:cs typeface="Times New Roman" pitchFamily="18" charset="0"/>
            </a:endParaRPr>
          </a:p>
          <a:p>
            <a:pPr algn="just" eaLnBrk="1" hangingPunct="1">
              <a:lnSpc>
                <a:spcPct val="80000"/>
              </a:lnSpc>
            </a:pPr>
            <a:r>
              <a:rPr lang="sr-Cyrl-CS" sz="2200" dirty="0">
                <a:latin typeface="Times New Roman" pitchFamily="18" charset="0"/>
                <a:cs typeface="Times New Roman" pitchFamily="18" charset="0"/>
              </a:rPr>
              <a:t>Срби су постали важан </a:t>
            </a:r>
            <a:r>
              <a:rPr lang="sr-Cyrl-CS" sz="2200" i="1" dirty="0">
                <a:latin typeface="Times New Roman" pitchFamily="18" charset="0"/>
                <a:cs typeface="Times New Roman" pitchFamily="18" charset="0"/>
              </a:rPr>
              <a:t>ЕТНИЧКИ, ВОЈНИ и ДРУШТВЕНИ</a:t>
            </a:r>
            <a:r>
              <a:rPr lang="sr-Cyrl-CS" sz="2200" dirty="0">
                <a:latin typeface="Times New Roman" pitchFamily="18" charset="0"/>
                <a:cs typeface="Times New Roman" pitchFamily="18" charset="0"/>
              </a:rPr>
              <a:t> чинилац у животу јужне Угарске.</a:t>
            </a:r>
          </a:p>
          <a:p>
            <a:pPr algn="just" eaLnBrk="1" hangingPunct="1">
              <a:lnSpc>
                <a:spcPct val="80000"/>
              </a:lnSpc>
            </a:pPr>
            <a:endParaRPr lang="sr-Cyrl-CS" sz="2200" dirty="0">
              <a:latin typeface="Times New Roman" pitchFamily="18" charset="0"/>
              <a:cs typeface="Times New Roman" pitchFamily="18" charset="0"/>
            </a:endParaRPr>
          </a:p>
          <a:p>
            <a:pPr algn="just" eaLnBrk="1" hangingPunct="1">
              <a:lnSpc>
                <a:spcPct val="80000"/>
              </a:lnSpc>
            </a:pPr>
            <a:r>
              <a:rPr lang="sr-Cyrl-CS" sz="2200" dirty="0">
                <a:latin typeface="Times New Roman" pitchFamily="18" charset="0"/>
                <a:cs typeface="Times New Roman" pitchFamily="18" charset="0"/>
              </a:rPr>
              <a:t>Срби су добили и одређене </a:t>
            </a:r>
            <a:r>
              <a:rPr lang="sr-Cyrl-CS" sz="2200" i="1" dirty="0">
                <a:latin typeface="Times New Roman" pitchFamily="18" charset="0"/>
                <a:cs typeface="Times New Roman" pitchFamily="18" charset="0"/>
              </a:rPr>
              <a:t>ПРИВИЛЕГИЈЕ</a:t>
            </a:r>
            <a:r>
              <a:rPr lang="sr-Cyrl-CS" sz="2200" dirty="0">
                <a:latin typeface="Times New Roman" pitchFamily="18" charset="0"/>
                <a:cs typeface="Times New Roman" pitchFamily="18" charset="0"/>
              </a:rPr>
              <a:t>, посебно они који су се населили у </a:t>
            </a:r>
            <a:r>
              <a:rPr lang="sr-Cyrl-CS" sz="2200" i="1" dirty="0">
                <a:latin typeface="Times New Roman" pitchFamily="18" charset="0"/>
                <a:cs typeface="Times New Roman" pitchFamily="18" charset="0"/>
              </a:rPr>
              <a:t>ВОЈНОЈ КРАЈИНИ</a:t>
            </a:r>
            <a:r>
              <a:rPr lang="sr-Cyrl-CS" sz="2200" dirty="0">
                <a:latin typeface="Times New Roman" pitchFamily="18" charset="0"/>
                <a:cs typeface="Times New Roman" pitchFamily="18" charset="0"/>
              </a:rPr>
              <a:t>.</a:t>
            </a:r>
            <a:endParaRPr lang="sr-Latn-CS" sz="2200" dirty="0">
              <a:latin typeface="Times New Roman" pitchFamily="18" charset="0"/>
              <a:cs typeface="Times New Roman" pitchFamily="18" charset="0"/>
            </a:endParaRPr>
          </a:p>
        </p:txBody>
      </p:sp>
      <p:pic>
        <p:nvPicPr>
          <p:cNvPr id="5" name="Picture 4" descr="250px-Szentendre-vasútállomás.jpg"/>
          <p:cNvPicPr>
            <a:picLocks noChangeAspect="1"/>
          </p:cNvPicPr>
          <p:nvPr/>
        </p:nvPicPr>
        <p:blipFill>
          <a:blip r:embed="rId2"/>
          <a:stretch>
            <a:fillRect/>
          </a:stretch>
        </p:blipFill>
        <p:spPr>
          <a:xfrm>
            <a:off x="7086600" y="4648200"/>
            <a:ext cx="3175000" cy="2019300"/>
          </a:xfrm>
          <a:prstGeom prst="rect">
            <a:avLst/>
          </a:prstGeom>
        </p:spPr>
      </p:pic>
      <p:sp>
        <p:nvSpPr>
          <p:cNvPr id="6" name="TextBox 5"/>
          <p:cNvSpPr txBox="1"/>
          <p:nvPr/>
        </p:nvSpPr>
        <p:spPr>
          <a:xfrm>
            <a:off x="5029200" y="6096000"/>
            <a:ext cx="3048000" cy="369332"/>
          </a:xfrm>
          <a:prstGeom prst="rect">
            <a:avLst/>
          </a:prstGeom>
          <a:noFill/>
        </p:spPr>
        <p:txBody>
          <a:bodyPr wrap="square" rtlCol="0">
            <a:spAutoFit/>
          </a:bodyPr>
          <a:lstStyle/>
          <a:p>
            <a:r>
              <a:rPr lang="sr-Cyrl-CS" dirty="0">
                <a:latin typeface="Times New Roman" pitchFamily="18" charset="0"/>
                <a:cs typeface="Times New Roman" pitchFamily="18" charset="0"/>
              </a:rPr>
              <a:t>Сент Андреја</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62831135"/>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352800" y="274638"/>
            <a:ext cx="6858000" cy="1143000"/>
          </a:xfrm>
        </p:spPr>
        <p:txBody>
          <a:bodyPr/>
          <a:lstStyle/>
          <a:p>
            <a:pPr eaLnBrk="1" hangingPunct="1"/>
            <a:r>
              <a:rPr lang="sr-Cyrl-CS" sz="3200" b="1" dirty="0">
                <a:latin typeface="Times New Roman" pitchFamily="18" charset="0"/>
                <a:cs typeface="Times New Roman" pitchFamily="18" charset="0"/>
              </a:rPr>
              <a:t>             ДРУГА СЕОБА (1739) </a:t>
            </a:r>
            <a:endParaRPr lang="sr-Latn-CS" sz="3200" b="1" dirty="0">
              <a:latin typeface="Times New Roman" pitchFamily="18" charset="0"/>
              <a:cs typeface="Times New Roman" pitchFamily="18" charset="0"/>
            </a:endParaRPr>
          </a:p>
        </p:txBody>
      </p:sp>
      <p:sp>
        <p:nvSpPr>
          <p:cNvPr id="5123" name="Rectangle 3"/>
          <p:cNvSpPr>
            <a:spLocks noGrp="1" noChangeArrowheads="1"/>
          </p:cNvSpPr>
          <p:nvPr>
            <p:ph type="body" idx="1"/>
          </p:nvPr>
        </p:nvSpPr>
        <p:spPr>
          <a:xfrm>
            <a:off x="4724399" y="1752600"/>
            <a:ext cx="7270865" cy="3886200"/>
          </a:xfrm>
        </p:spPr>
        <p:txBody>
          <a:bodyPr>
            <a:normAutofit lnSpcReduction="10000"/>
          </a:bodyPr>
          <a:lstStyle/>
          <a:p>
            <a:pPr algn="just" eaLnBrk="1" hangingPunct="1">
              <a:lnSpc>
                <a:spcPct val="80000"/>
              </a:lnSpc>
            </a:pPr>
            <a:r>
              <a:rPr lang="sr-Cyrl-CS" sz="2100" dirty="0">
                <a:latin typeface="Times New Roman" pitchFamily="18" charset="0"/>
                <a:cs typeface="Times New Roman" pitchFamily="18" charset="0"/>
              </a:rPr>
              <a:t>У периоду 1718 – 1739.  северном Србијом владала је Хабзбуршка монархија. </a:t>
            </a:r>
          </a:p>
          <a:p>
            <a:pPr algn="just" eaLnBrk="1" hangingPunct="1">
              <a:lnSpc>
                <a:spcPct val="80000"/>
              </a:lnSpc>
            </a:pPr>
            <a:endParaRPr lang="sr-Cyrl-CS" sz="2100" dirty="0">
              <a:latin typeface="Times New Roman" pitchFamily="18" charset="0"/>
              <a:cs typeface="Times New Roman" pitchFamily="18" charset="0"/>
            </a:endParaRPr>
          </a:p>
          <a:p>
            <a:pPr algn="just" eaLnBrk="1" hangingPunct="1">
              <a:lnSpc>
                <a:spcPct val="80000"/>
              </a:lnSpc>
            </a:pPr>
            <a:r>
              <a:rPr lang="sr-Cyrl-CS" sz="2100" dirty="0">
                <a:latin typeface="Times New Roman" pitchFamily="18" charset="0"/>
                <a:cs typeface="Times New Roman" pitchFamily="18" charset="0"/>
              </a:rPr>
              <a:t>Међутим, у рату</a:t>
            </a:r>
            <a:r>
              <a:rPr lang="en-US" sz="2100" dirty="0">
                <a:latin typeface="Times New Roman" pitchFamily="18" charset="0"/>
                <a:cs typeface="Times New Roman" pitchFamily="18" charset="0"/>
              </a:rPr>
              <a:t> </a:t>
            </a:r>
            <a:r>
              <a:rPr lang="sr-Cyrl-CS" sz="2100" dirty="0">
                <a:latin typeface="Times New Roman" pitchFamily="18" charset="0"/>
                <a:cs typeface="Times New Roman" pitchFamily="18" charset="0"/>
              </a:rPr>
              <a:t>против Турске 1737–1739. Монархија је била поражена и </a:t>
            </a:r>
            <a:r>
              <a:rPr lang="sr-Cyrl-CS" sz="2100" dirty="0">
                <a:solidFill>
                  <a:srgbClr val="CC0000"/>
                </a:solidFill>
                <a:latin typeface="Times New Roman" pitchFamily="18" charset="0"/>
                <a:cs typeface="Times New Roman" pitchFamily="18" charset="0"/>
              </a:rPr>
              <a:t>северна Србија је враћена Османлијском царству</a:t>
            </a:r>
            <a:r>
              <a:rPr lang="sr-Cyrl-CS" sz="2100" dirty="0">
                <a:latin typeface="Times New Roman" pitchFamily="18" charset="0"/>
                <a:cs typeface="Times New Roman" pitchFamily="18" charset="0"/>
              </a:rPr>
              <a:t>.</a:t>
            </a:r>
          </a:p>
          <a:p>
            <a:pPr algn="just" eaLnBrk="1" hangingPunct="1">
              <a:lnSpc>
                <a:spcPct val="80000"/>
              </a:lnSpc>
            </a:pPr>
            <a:endParaRPr lang="sr-Cyrl-CS" sz="2100" dirty="0">
              <a:latin typeface="Times New Roman" pitchFamily="18" charset="0"/>
              <a:cs typeface="Times New Roman" pitchFamily="18" charset="0"/>
            </a:endParaRPr>
          </a:p>
          <a:p>
            <a:pPr algn="just" eaLnBrk="1" hangingPunct="1">
              <a:lnSpc>
                <a:spcPct val="80000"/>
              </a:lnSpc>
            </a:pPr>
            <a:r>
              <a:rPr lang="sr-Cyrl-CS" sz="2100" dirty="0">
                <a:latin typeface="Times New Roman" pitchFamily="18" charset="0"/>
                <a:cs typeface="Times New Roman" pitchFamily="18" charset="0"/>
              </a:rPr>
              <a:t>Како су и у овом рату Срби помагали аустријску војску, морали су се селити преко Саве и Дунава</a:t>
            </a:r>
            <a:r>
              <a:rPr lang="en-US" sz="2100" dirty="0">
                <a:latin typeface="Times New Roman" pitchFamily="18" charset="0"/>
                <a:cs typeface="Times New Roman" pitchFamily="18" charset="0"/>
              </a:rPr>
              <a:t>, </a:t>
            </a:r>
            <a:r>
              <a:rPr lang="sr-Cyrl-CS" sz="2100" dirty="0">
                <a:latin typeface="Times New Roman" pitchFamily="18" charset="0"/>
                <a:cs typeface="Times New Roman" pitchFamily="18" charset="0"/>
              </a:rPr>
              <a:t>па се број Срба у Угарској повећао.</a:t>
            </a:r>
          </a:p>
          <a:p>
            <a:pPr algn="just" eaLnBrk="1" hangingPunct="1">
              <a:lnSpc>
                <a:spcPct val="80000"/>
              </a:lnSpc>
            </a:pPr>
            <a:endParaRPr lang="sr-Cyrl-CS" sz="2100" dirty="0">
              <a:latin typeface="Times New Roman" pitchFamily="18" charset="0"/>
              <a:cs typeface="Times New Roman" pitchFamily="18" charset="0"/>
            </a:endParaRPr>
          </a:p>
          <a:p>
            <a:pPr algn="just" eaLnBrk="1" hangingPunct="1">
              <a:lnSpc>
                <a:spcPct val="80000"/>
              </a:lnSpc>
            </a:pPr>
            <a:r>
              <a:rPr lang="sr-Cyrl-CS" sz="2100" dirty="0">
                <a:latin typeface="Times New Roman" pitchFamily="18" charset="0"/>
                <a:cs typeface="Times New Roman" pitchFamily="18" charset="0"/>
              </a:rPr>
              <a:t>И у овом рату и сеобама уз Србе је био њихов патријарх – </a:t>
            </a:r>
            <a:r>
              <a:rPr lang="sr-Cyrl-CS" sz="2100" b="1" dirty="0">
                <a:latin typeface="Times New Roman" pitchFamily="18" charset="0"/>
                <a:cs typeface="Times New Roman" pitchFamily="18" charset="0"/>
              </a:rPr>
              <a:t>Арсеније </a:t>
            </a:r>
            <a:r>
              <a:rPr lang="sr-Latn-CS" sz="2100" b="1" dirty="0">
                <a:latin typeface="Times New Roman" pitchFamily="18" charset="0"/>
                <a:cs typeface="Times New Roman" pitchFamily="18" charset="0"/>
              </a:rPr>
              <a:t>IV</a:t>
            </a:r>
            <a:r>
              <a:rPr lang="sr-Cyrl-CS" sz="2100" b="1" dirty="0">
                <a:latin typeface="Times New Roman" pitchFamily="18" charset="0"/>
                <a:cs typeface="Times New Roman" pitchFamily="18" charset="0"/>
              </a:rPr>
              <a:t> Јовановић Шакабента.</a:t>
            </a:r>
          </a:p>
          <a:p>
            <a:pPr eaLnBrk="1" hangingPunct="1">
              <a:lnSpc>
                <a:spcPct val="80000"/>
              </a:lnSpc>
            </a:pPr>
            <a:endParaRPr lang="sr-Cyrl-CS" dirty="0">
              <a:latin typeface="Verdana" pitchFamily="34" charset="0"/>
            </a:endParaRPr>
          </a:p>
        </p:txBody>
      </p:sp>
      <p:pic>
        <p:nvPicPr>
          <p:cNvPr id="5" name="Picture 4" descr="Arsenije.IV.Jovanovic.jpg"/>
          <p:cNvPicPr>
            <a:picLocks noChangeAspect="1"/>
          </p:cNvPicPr>
          <p:nvPr/>
        </p:nvPicPr>
        <p:blipFill>
          <a:blip r:embed="rId2"/>
          <a:stretch>
            <a:fillRect/>
          </a:stretch>
        </p:blipFill>
        <p:spPr>
          <a:xfrm>
            <a:off x="1828800" y="1905000"/>
            <a:ext cx="2794000" cy="3556000"/>
          </a:xfrm>
          <a:prstGeom prst="rect">
            <a:avLst/>
          </a:prstGeom>
        </p:spPr>
      </p:pic>
    </p:spTree>
    <p:extLst>
      <p:ext uri="{BB962C8B-B14F-4D97-AF65-F5344CB8AC3E}">
        <p14:creationId xmlns:p14="http://schemas.microsoft.com/office/powerpoint/2010/main" val="1570015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706130" y="76201"/>
            <a:ext cx="10272510" cy="5257800"/>
          </a:xfrm>
        </p:spPr>
        <p:txBody>
          <a:bodyPr/>
          <a:lstStyle/>
          <a:p>
            <a:pPr algn="just" eaLnBrk="1" hangingPunct="1">
              <a:lnSpc>
                <a:spcPct val="90000"/>
              </a:lnSpc>
            </a:pPr>
            <a:r>
              <a:rPr lang="sr-Cyrl-CS" sz="2100" dirty="0">
                <a:latin typeface="Times New Roman" pitchFamily="18" charset="0"/>
                <a:cs typeface="Times New Roman" pitchFamily="18" charset="0"/>
              </a:rPr>
              <a:t>У борбама против Турака у Бечком рату и каснијим сукобима на границама, Срби су се истакли као добри војници.</a:t>
            </a:r>
          </a:p>
          <a:p>
            <a:pPr algn="just" eaLnBrk="1" hangingPunct="1">
              <a:lnSpc>
                <a:spcPct val="90000"/>
              </a:lnSpc>
            </a:pPr>
            <a:r>
              <a:rPr lang="sr-Cyrl-CS" sz="2100" dirty="0" smtClean="0">
                <a:latin typeface="Times New Roman" pitchFamily="18" charset="0"/>
                <a:cs typeface="Times New Roman" pitchFamily="18" charset="0"/>
              </a:rPr>
              <a:t>Марија </a:t>
            </a:r>
            <a:r>
              <a:rPr lang="sr-Cyrl-CS" sz="2100" dirty="0">
                <a:latin typeface="Times New Roman" pitchFamily="18" charset="0"/>
                <a:cs typeface="Times New Roman" pitchFamily="18" charset="0"/>
              </a:rPr>
              <a:t>Терезија</a:t>
            </a:r>
            <a:r>
              <a:rPr lang="en-US" sz="2100" dirty="0">
                <a:latin typeface="Times New Roman" pitchFamily="18" charset="0"/>
                <a:cs typeface="Times New Roman" pitchFamily="18" charset="0"/>
              </a:rPr>
              <a:t>, </a:t>
            </a:r>
            <a:r>
              <a:rPr lang="sr-Cyrl-CS" sz="2100" dirty="0">
                <a:latin typeface="Times New Roman" pitchFamily="18" charset="0"/>
                <a:cs typeface="Times New Roman" pitchFamily="18" charset="0"/>
              </a:rPr>
              <a:t>међутим, шаље их у ратове које је водила бранећи искључиво интересе Аустрије и своје право на оспоравани престо, против Прусије и Француске.</a:t>
            </a:r>
          </a:p>
          <a:p>
            <a:pPr algn="just" eaLnBrk="1" hangingPunct="1">
              <a:lnSpc>
                <a:spcPct val="90000"/>
              </a:lnSpc>
            </a:pPr>
            <a:r>
              <a:rPr lang="sr-Cyrl-CS" sz="2100" dirty="0" smtClean="0">
                <a:latin typeface="Times New Roman" pitchFamily="18" charset="0"/>
                <a:cs typeface="Times New Roman" pitchFamily="18" charset="0"/>
              </a:rPr>
              <a:t>О </a:t>
            </a:r>
            <a:r>
              <a:rPr lang="sr-Cyrl-CS" sz="2100" dirty="0">
                <a:latin typeface="Times New Roman" pitchFamily="18" charset="0"/>
                <a:cs typeface="Times New Roman" pitchFamily="18" charset="0"/>
              </a:rPr>
              <a:t>учешћу Славонско-подунавског пука под вођством Вука Исаковича у биткама против Француза на Рајни писао је у својим </a:t>
            </a:r>
            <a:r>
              <a:rPr lang="sr-Cyrl-CS" sz="2100" i="1" dirty="0">
                <a:latin typeface="Times New Roman" pitchFamily="18" charset="0"/>
                <a:cs typeface="Times New Roman" pitchFamily="18" charset="0"/>
              </a:rPr>
              <a:t>Мемоарима</a:t>
            </a:r>
            <a:r>
              <a:rPr lang="sr-Cyrl-CS" sz="2100" dirty="0">
                <a:latin typeface="Times New Roman" pitchFamily="18" charset="0"/>
                <a:cs typeface="Times New Roman" pitchFamily="18" charset="0"/>
              </a:rPr>
              <a:t> </a:t>
            </a:r>
            <a:r>
              <a:rPr lang="sr-Cyrl-CS" sz="2100" u="sng" dirty="0">
                <a:latin typeface="Times New Roman" pitchFamily="18" charset="0"/>
                <a:cs typeface="Times New Roman" pitchFamily="18" charset="0"/>
              </a:rPr>
              <a:t>шидски капетан</a:t>
            </a:r>
            <a:r>
              <a:rPr lang="sr-Cyrl-CS" sz="2100" dirty="0">
                <a:latin typeface="Times New Roman" pitchFamily="18" charset="0"/>
                <a:cs typeface="Times New Roman" pitchFamily="18" charset="0"/>
              </a:rPr>
              <a:t> </a:t>
            </a:r>
            <a:r>
              <a:rPr lang="sr-Cyrl-CS" sz="2100" b="1" dirty="0">
                <a:latin typeface="Times New Roman" pitchFamily="18" charset="0"/>
                <a:cs typeface="Times New Roman" pitchFamily="18" charset="0"/>
              </a:rPr>
              <a:t>Симеон </a:t>
            </a:r>
            <a:r>
              <a:rPr lang="sr-Cyrl-CS" sz="2100" b="1" dirty="0" smtClean="0">
                <a:latin typeface="Times New Roman" pitchFamily="18" charset="0"/>
                <a:cs typeface="Times New Roman" pitchFamily="18" charset="0"/>
              </a:rPr>
              <a:t>Пишчевић</a:t>
            </a:r>
            <a:r>
              <a:rPr lang="sr-Cyrl-CS" sz="2100" dirty="0" smtClean="0">
                <a:latin typeface="Times New Roman" pitchFamily="18" charset="0"/>
                <a:cs typeface="Times New Roman" pitchFamily="18" charset="0"/>
              </a:rPr>
              <a:t>.</a:t>
            </a:r>
            <a:endParaRPr lang="sr-Cyrl-CS" sz="2100" dirty="0">
              <a:latin typeface="Times New Roman" pitchFamily="18" charset="0"/>
              <a:cs typeface="Times New Roman" pitchFamily="18" charset="0"/>
            </a:endParaRPr>
          </a:p>
        </p:txBody>
      </p:sp>
      <p:sp>
        <p:nvSpPr>
          <p:cNvPr id="6" name="Rectangle 3"/>
          <p:cNvSpPr txBox="1">
            <a:spLocks noChangeArrowheads="1"/>
          </p:cNvSpPr>
          <p:nvPr/>
        </p:nvSpPr>
        <p:spPr>
          <a:xfrm>
            <a:off x="1530927" y="2602461"/>
            <a:ext cx="10447713" cy="3733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90000"/>
              </a:lnSpc>
            </a:pPr>
            <a:r>
              <a:rPr lang="sr-Cyrl-CS" sz="2000" dirty="0" smtClean="0">
                <a:solidFill>
                  <a:srgbClr val="CC0000"/>
                </a:solidFill>
                <a:latin typeface="Times New Roman" pitchFamily="18" charset="0"/>
                <a:cs typeface="Times New Roman" pitchFamily="18" charset="0"/>
              </a:rPr>
              <a:t>Због унијаћења и сужавања привилегија</a:t>
            </a:r>
            <a:r>
              <a:rPr lang="sr-Cyrl-CS" sz="2000" dirty="0" smtClean="0">
                <a:latin typeface="Times New Roman" pitchFamily="18" charset="0"/>
                <a:cs typeface="Times New Roman" pitchFamily="18" charset="0"/>
              </a:rPr>
              <a:t> многи Срби су се и током </a:t>
            </a:r>
            <a:r>
              <a:rPr lang="sr-Latn-CS" sz="2000" dirty="0" smtClean="0">
                <a:latin typeface="Times New Roman" pitchFamily="18" charset="0"/>
                <a:cs typeface="Times New Roman" pitchFamily="18" charset="0"/>
              </a:rPr>
              <a:t>XVIII </a:t>
            </a:r>
            <a:r>
              <a:rPr lang="sr-Cyrl-CS" sz="2000" dirty="0" smtClean="0">
                <a:latin typeface="Times New Roman" pitchFamily="18" charset="0"/>
                <a:cs typeface="Times New Roman" pitchFamily="18" charset="0"/>
              </a:rPr>
              <a:t>века враћали у Турску или покушавали да успоставе везе са Русијом. У војводину су стигли и руски учитељи (Емануел Козачински).</a:t>
            </a:r>
          </a:p>
          <a:p>
            <a:pPr algn="just">
              <a:lnSpc>
                <a:spcPct val="90000"/>
              </a:lnSpc>
            </a:pPr>
            <a:r>
              <a:rPr lang="sr-Cyrl-CS" sz="2000" dirty="0" smtClean="0">
                <a:latin typeface="Times New Roman" pitchFamily="18" charset="0"/>
                <a:cs typeface="Times New Roman" pitchFamily="18" charset="0"/>
              </a:rPr>
              <a:t>Живот у Војној крајини био је подношљивији него тамо где су владала угарска феудална права.</a:t>
            </a:r>
          </a:p>
          <a:p>
            <a:pPr algn="just">
              <a:lnSpc>
                <a:spcPct val="90000"/>
              </a:lnSpc>
            </a:pPr>
            <a:r>
              <a:rPr lang="sr-Cyrl-CS" sz="2000" dirty="0" smtClean="0">
                <a:latin typeface="Times New Roman" pitchFamily="18" charset="0"/>
                <a:cs typeface="Times New Roman" pitchFamily="18" charset="0"/>
              </a:rPr>
              <a:t>Када је </a:t>
            </a:r>
            <a:r>
              <a:rPr lang="en-US" sz="20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1749. Марија Терезија развојачила Потиско-поморишку крајину, изазвала је велико негодовање и подстакла даље сеобе Срба у Русију од 1751. до 1753.</a:t>
            </a:r>
            <a:endParaRPr lang="sr-Latn-CS" dirty="0" smtClean="0">
              <a:latin typeface="Times New Roman" pitchFamily="18" charset="0"/>
              <a:cs typeface="Times New Roman" pitchFamily="18" charset="0"/>
            </a:endParaRPr>
          </a:p>
        </p:txBody>
      </p:sp>
      <p:sp>
        <p:nvSpPr>
          <p:cNvPr id="3" name="Rectangle 2"/>
          <p:cNvSpPr/>
          <p:nvPr/>
        </p:nvSpPr>
        <p:spPr>
          <a:xfrm>
            <a:off x="1826028" y="5040021"/>
            <a:ext cx="10152611" cy="830997"/>
          </a:xfrm>
          <a:prstGeom prst="rect">
            <a:avLst/>
          </a:prstGeom>
        </p:spPr>
        <p:txBody>
          <a:bodyPr wrap="square">
            <a:spAutoFit/>
          </a:bodyPr>
          <a:lstStyle/>
          <a:p>
            <a:pPr algn="just">
              <a:lnSpc>
                <a:spcPct val="80000"/>
              </a:lnSpc>
            </a:pPr>
            <a:r>
              <a:rPr lang="sr-Cyrl-CS" sz="2000" dirty="0">
                <a:latin typeface="Times New Roman" pitchFamily="18" charset="0"/>
                <a:cs typeface="Times New Roman" pitchFamily="18" charset="0"/>
              </a:rPr>
              <a:t>У Русију се одселило око 3 000 људи који су добијали земљу и повластице крајишника. Били су насељени у крајевима који су добили називе НОВА СЕРБИА и СЛАВЕНОСЕРБИА, а који су били на војнички начин уређени на чете и пукове. </a:t>
            </a:r>
            <a:endParaRPr lang="sr-Latn-CS" sz="2000" dirty="0">
              <a:latin typeface="Times New Roman" pitchFamily="18" charset="0"/>
              <a:cs typeface="Times New Roman" pitchFamily="18" charset="0"/>
            </a:endParaRPr>
          </a:p>
        </p:txBody>
      </p:sp>
    </p:spTree>
    <p:extLst>
      <p:ext uri="{BB962C8B-B14F-4D97-AF65-F5344CB8AC3E}">
        <p14:creationId xmlns:p14="http://schemas.microsoft.com/office/powerpoint/2010/main" val="4323711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5"/>
          <p:cNvSpPr>
            <a:spLocks noGrp="1" noChangeArrowheads="1"/>
          </p:cNvSpPr>
          <p:nvPr>
            <p:ph type="body" idx="1"/>
          </p:nvPr>
        </p:nvSpPr>
        <p:spPr>
          <a:xfrm>
            <a:off x="1650768" y="795652"/>
            <a:ext cx="10386060" cy="731520"/>
          </a:xfrm>
        </p:spPr>
        <p:txBody>
          <a:bodyPr/>
          <a:lstStyle/>
          <a:p>
            <a:pPr algn="ctr">
              <a:spcBef>
                <a:spcPct val="50000"/>
              </a:spcBef>
              <a:buFontTx/>
              <a:buNone/>
            </a:pPr>
            <a:r>
              <a:rPr lang="sr-Cyrl-CS" dirty="0">
                <a:solidFill>
                  <a:schemeClr val="tx2"/>
                </a:solidFill>
                <a:latin typeface="Times New Roman" pitchFamily="18" charset="0"/>
                <a:cs typeface="Times New Roman" pitchFamily="18" charset="0"/>
              </a:rPr>
              <a:t>У нови завичај Срби су понели црквене драгоцености, књиге, називе места… Наставили су да развијају културу и да организују живот</a:t>
            </a:r>
            <a:endParaRPr lang="sr-Latn-CS" dirty="0">
              <a:solidFill>
                <a:schemeClr val="tx2"/>
              </a:solidFill>
              <a:latin typeface="Times New Roman" pitchFamily="18" charset="0"/>
              <a:cs typeface="Times New Roman" pitchFamily="18" charset="0"/>
            </a:endParaRPr>
          </a:p>
        </p:txBody>
      </p:sp>
      <p:sp>
        <p:nvSpPr>
          <p:cNvPr id="5" name="TextBox 4"/>
          <p:cNvSpPr txBox="1"/>
          <p:nvPr/>
        </p:nvSpPr>
        <p:spPr>
          <a:xfrm>
            <a:off x="4184072" y="351505"/>
            <a:ext cx="4860882" cy="369332"/>
          </a:xfrm>
          <a:prstGeom prst="rect">
            <a:avLst/>
          </a:prstGeom>
          <a:noFill/>
        </p:spPr>
        <p:txBody>
          <a:bodyPr wrap="none" rtlCol="0">
            <a:spAutoFit/>
          </a:bodyPr>
          <a:lstStyle/>
          <a:p>
            <a:r>
              <a:rPr lang="sr-Cyrl-CS" b="1" dirty="0">
                <a:latin typeface="Times New Roman" pitchFamily="18" charset="0"/>
                <a:cs typeface="Times New Roman" pitchFamily="18" charset="0"/>
              </a:rPr>
              <a:t>СРПСКА КУЛТУРА У ЈУЖНОЈ УГАРСКОЈ</a:t>
            </a:r>
            <a:endParaRPr lang="en-US" b="1" dirty="0">
              <a:latin typeface="Times New Roman" pitchFamily="18" charset="0"/>
              <a:cs typeface="Times New Roman" pitchFamily="18" charset="0"/>
            </a:endParaRPr>
          </a:p>
        </p:txBody>
      </p:sp>
      <p:sp>
        <p:nvSpPr>
          <p:cNvPr id="4" name="Rectangle 3"/>
          <p:cNvSpPr txBox="1">
            <a:spLocks noChangeArrowheads="1"/>
          </p:cNvSpPr>
          <p:nvPr/>
        </p:nvSpPr>
        <p:spPr>
          <a:xfrm>
            <a:off x="689957" y="1601987"/>
            <a:ext cx="11346871" cy="34290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80000"/>
              </a:lnSpc>
            </a:pPr>
            <a:r>
              <a:rPr lang="sr-Cyrl-CS" dirty="0" smtClean="0">
                <a:latin typeface="Times New Roman" pitchFamily="18" charset="0"/>
                <a:cs typeface="Times New Roman" pitchFamily="18" charset="0"/>
              </a:rPr>
              <a:t>СРЕМСКИ КАРЛОВЦИ постали су </a:t>
            </a:r>
            <a:r>
              <a:rPr lang="en-US" dirty="0" smtClean="0">
                <a:latin typeface="Times New Roman" pitchFamily="18" charset="0"/>
                <a:cs typeface="Times New Roman" pitchFamily="18" charset="0"/>
              </a:rPr>
              <a:t>1713. </a:t>
            </a:r>
            <a:r>
              <a:rPr lang="sr-Cyrl-CS" dirty="0" smtClean="0">
                <a:latin typeface="Times New Roman" pitchFamily="18" charset="0"/>
                <a:cs typeface="Times New Roman" pitchFamily="18" charset="0"/>
              </a:rPr>
              <a:t>средиште</a:t>
            </a:r>
            <a:r>
              <a:rPr lang="en-US" dirty="0" smtClean="0">
                <a:latin typeface="Times New Roman" pitchFamily="18" charset="0"/>
                <a:cs typeface="Times New Roman" pitchFamily="18" charset="0"/>
              </a:rPr>
              <a:t> </a:t>
            </a:r>
            <a:r>
              <a:rPr lang="sr-Cyrl-CS" dirty="0" smtClean="0">
                <a:latin typeface="Times New Roman" pitchFamily="18" charset="0"/>
                <a:cs typeface="Times New Roman" pitchFamily="18" charset="0"/>
              </a:rPr>
              <a:t>српске православне Митрополије, најважније установе Срба у Хабзбуршкој монархији.</a:t>
            </a:r>
          </a:p>
          <a:p>
            <a:pPr algn="just">
              <a:lnSpc>
                <a:spcPct val="80000"/>
              </a:lnSpc>
            </a:pPr>
            <a:r>
              <a:rPr lang="sr-Cyrl-CS" dirty="0" smtClean="0">
                <a:latin typeface="Times New Roman" pitchFamily="18" charset="0"/>
                <a:cs typeface="Times New Roman" pitchFamily="18" charset="0"/>
              </a:rPr>
              <a:t>КАРЛОВАЧКА МИТРОПОЛИЈА је преузела улогу Пећке патријаршије.</a:t>
            </a:r>
          </a:p>
          <a:p>
            <a:pPr algn="just">
              <a:lnSpc>
                <a:spcPct val="80000"/>
              </a:lnSpc>
              <a:buFontTx/>
              <a:buNone/>
            </a:pPr>
            <a:endParaRPr lang="sr-Cyrl-CS" dirty="0" smtClean="0">
              <a:latin typeface="Times New Roman" pitchFamily="18" charset="0"/>
              <a:cs typeface="Times New Roman" pitchFamily="18" charset="0"/>
            </a:endParaRPr>
          </a:p>
        </p:txBody>
      </p:sp>
      <p:sp>
        <p:nvSpPr>
          <p:cNvPr id="6" name="Rectangle 5"/>
          <p:cNvSpPr/>
          <p:nvPr/>
        </p:nvSpPr>
        <p:spPr>
          <a:xfrm>
            <a:off x="3176412" y="2715953"/>
            <a:ext cx="6248400" cy="2806922"/>
          </a:xfrm>
          <a:prstGeom prst="rect">
            <a:avLst/>
          </a:prstGeom>
        </p:spPr>
        <p:txBody>
          <a:bodyPr wrap="square">
            <a:spAutoFit/>
          </a:bodyPr>
          <a:lstStyle/>
          <a:p>
            <a:pPr algn="ctr">
              <a:lnSpc>
                <a:spcPct val="90000"/>
              </a:lnSpc>
            </a:pPr>
            <a:r>
              <a:rPr lang="sr-Cyrl-CS" b="1" dirty="0" smtClean="0">
                <a:latin typeface="Times New Roman" pitchFamily="18" charset="0"/>
                <a:cs typeface="Times New Roman" pitchFamily="18" charset="0"/>
              </a:rPr>
              <a:t>КАРЛОВЦИ</a:t>
            </a:r>
          </a:p>
          <a:p>
            <a:pPr algn="ctr">
              <a:lnSpc>
                <a:spcPct val="90000"/>
              </a:lnSpc>
            </a:pPr>
            <a:endParaRPr lang="sr-Cyrl-CS" b="1" dirty="0" smtClean="0">
              <a:latin typeface="Times New Roman" pitchFamily="18" charset="0"/>
              <a:cs typeface="Times New Roman" pitchFamily="18" charset="0"/>
            </a:endParaRPr>
          </a:p>
          <a:p>
            <a:pPr algn="ctr">
              <a:lnSpc>
                <a:spcPct val="90000"/>
              </a:lnSpc>
            </a:pPr>
            <a:r>
              <a:rPr lang="ru-RU" sz="2200" dirty="0" smtClean="0">
                <a:latin typeface="Times New Roman" pitchFamily="18" charset="0"/>
                <a:cs typeface="Times New Roman" pitchFamily="18" charset="0"/>
              </a:rPr>
              <a:t>1726. оснива прва средња школа; </a:t>
            </a:r>
          </a:p>
          <a:p>
            <a:pPr algn="ctr">
              <a:lnSpc>
                <a:spcPct val="90000"/>
              </a:lnSpc>
            </a:pPr>
            <a:r>
              <a:rPr lang="ru-RU" sz="2200" dirty="0" smtClean="0">
                <a:latin typeface="Times New Roman" pitchFamily="18" charset="0"/>
                <a:cs typeface="Times New Roman" pitchFamily="18" charset="0"/>
              </a:rPr>
              <a:t>1734. године изводи се прва позоришна представа и почињ</a:t>
            </a:r>
            <a:r>
              <a:rPr lang="en-US" sz="2200" dirty="0" smtClean="0">
                <a:latin typeface="Times New Roman" pitchFamily="18" charset="0"/>
                <a:cs typeface="Times New Roman" pitchFamily="18" charset="0"/>
              </a:rPr>
              <a:t>e</a:t>
            </a:r>
            <a:r>
              <a:rPr lang="ru-RU" sz="2200" dirty="0" smtClean="0">
                <a:latin typeface="Times New Roman" pitchFamily="18" charset="0"/>
                <a:cs typeface="Times New Roman" pitchFamily="18" charset="0"/>
              </a:rPr>
              <a:t> са радом прва бакарна штампарија; </a:t>
            </a:r>
          </a:p>
          <a:p>
            <a:pPr algn="ctr">
              <a:lnSpc>
                <a:spcPct val="90000"/>
              </a:lnSpc>
            </a:pPr>
            <a:r>
              <a:rPr lang="ru-RU" sz="2200" dirty="0" smtClean="0">
                <a:latin typeface="Times New Roman" pitchFamily="18" charset="0"/>
                <a:cs typeface="Times New Roman" pitchFamily="18" charset="0"/>
              </a:rPr>
              <a:t>1791. године отвара се прва српска гимназија; </a:t>
            </a:r>
          </a:p>
          <a:p>
            <a:pPr algn="ctr">
              <a:lnSpc>
                <a:spcPct val="90000"/>
              </a:lnSpc>
            </a:pPr>
            <a:r>
              <a:rPr lang="ru-RU" sz="2200" dirty="0" smtClean="0">
                <a:latin typeface="Times New Roman" pitchFamily="18" charset="0"/>
                <a:cs typeface="Times New Roman" pitchFamily="18" charset="0"/>
              </a:rPr>
              <a:t>1794.  Богословија; </a:t>
            </a:r>
          </a:p>
          <a:p>
            <a:pPr algn="ctr">
              <a:lnSpc>
                <a:spcPct val="90000"/>
              </a:lnSpc>
            </a:pPr>
            <a:r>
              <a:rPr lang="ru-RU" sz="2200" dirty="0" smtClean="0">
                <a:latin typeface="Times New Roman" pitchFamily="18" charset="0"/>
                <a:cs typeface="Times New Roman" pitchFamily="18" charset="0"/>
              </a:rPr>
              <a:t>1762. подигнута је Саборна црква Светог Николе;</a:t>
            </a:r>
            <a:endParaRPr lang="sr-Cyrl-CS" sz="2200" dirty="0">
              <a:latin typeface="Times New Roman" pitchFamily="18" charset="0"/>
              <a:cs typeface="Times New Roman" pitchFamily="18" charset="0"/>
            </a:endParaRPr>
          </a:p>
        </p:txBody>
      </p:sp>
      <p:pic>
        <p:nvPicPr>
          <p:cNvPr id="7" name="Picture 6" descr="450px-SremskiKarlovciStNikolaOrthodoxChurch1.JPG"/>
          <p:cNvPicPr>
            <a:picLocks noChangeAspect="1"/>
          </p:cNvPicPr>
          <p:nvPr/>
        </p:nvPicPr>
        <p:blipFill>
          <a:blip r:embed="rId2"/>
          <a:stretch>
            <a:fillRect/>
          </a:stretch>
        </p:blipFill>
        <p:spPr>
          <a:xfrm>
            <a:off x="1143000" y="4038600"/>
            <a:ext cx="1771650" cy="2362200"/>
          </a:xfrm>
          <a:prstGeom prst="rect">
            <a:avLst/>
          </a:prstGeom>
        </p:spPr>
      </p:pic>
      <p:pic>
        <p:nvPicPr>
          <p:cNvPr id="8" name="Picture 7" descr="300px-Karlovacka_patrijarsija_19vek.jpg"/>
          <p:cNvPicPr>
            <a:picLocks noChangeAspect="1"/>
          </p:cNvPicPr>
          <p:nvPr/>
        </p:nvPicPr>
        <p:blipFill>
          <a:blip r:embed="rId3"/>
          <a:stretch>
            <a:fillRect/>
          </a:stretch>
        </p:blipFill>
        <p:spPr>
          <a:xfrm>
            <a:off x="9686574" y="4983054"/>
            <a:ext cx="2064678" cy="1417746"/>
          </a:xfrm>
          <a:prstGeom prst="rect">
            <a:avLst/>
          </a:prstGeom>
        </p:spPr>
      </p:pic>
    </p:spTree>
    <p:extLst>
      <p:ext uri="{BB962C8B-B14F-4D97-AF65-F5344CB8AC3E}">
        <p14:creationId xmlns:p14="http://schemas.microsoft.com/office/powerpoint/2010/main" val="334374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sr-Cyrl-CS" sz="3200" b="1" i="1" dirty="0">
                <a:latin typeface="Times New Roman" pitchFamily="18" charset="0"/>
                <a:cs typeface="Times New Roman" pitchFamily="18" charset="0"/>
              </a:rPr>
              <a:t>МЕМОАРИ</a:t>
            </a:r>
            <a:r>
              <a:rPr lang="sr-Cyrl-CS" sz="3200" b="1" dirty="0">
                <a:latin typeface="Times New Roman" pitchFamily="18" charset="0"/>
                <a:cs typeface="Times New Roman" pitchFamily="18" charset="0"/>
              </a:rPr>
              <a:t> </a:t>
            </a:r>
            <a:r>
              <a:rPr lang="sr-Cyrl-CS" sz="3200" b="1" dirty="0">
                <a:latin typeface="Times New Roman" pitchFamily="18" charset="0"/>
                <a:cs typeface="Times New Roman" pitchFamily="18" charset="0"/>
              </a:rPr>
              <a:t>СИМЕОНА ПИШЧЕВИЋА</a:t>
            </a:r>
            <a:endParaRPr lang="sr-Latn-CS" sz="3200" b="1" dirty="0">
              <a:latin typeface="Times New Roman" pitchFamily="18" charset="0"/>
              <a:cs typeface="Times New Roman" pitchFamily="18" charset="0"/>
            </a:endParaRPr>
          </a:p>
        </p:txBody>
      </p:sp>
      <p:sp>
        <p:nvSpPr>
          <p:cNvPr id="114691" name="Rectangle 3"/>
          <p:cNvSpPr>
            <a:spLocks noGrp="1" noChangeArrowheads="1"/>
          </p:cNvSpPr>
          <p:nvPr>
            <p:ph type="body" idx="1"/>
          </p:nvPr>
        </p:nvSpPr>
        <p:spPr>
          <a:xfrm>
            <a:off x="590204" y="1264555"/>
            <a:ext cx="11529752" cy="3777622"/>
          </a:xfrm>
        </p:spPr>
        <p:txBody>
          <a:bodyPr>
            <a:noAutofit/>
          </a:bodyPr>
          <a:lstStyle/>
          <a:p>
            <a:pPr algn="just">
              <a:lnSpc>
                <a:spcPct val="80000"/>
              </a:lnSpc>
              <a:buNone/>
            </a:pPr>
            <a:r>
              <a:rPr lang="sr-Latn-CS" b="1" dirty="0">
                <a:latin typeface="Times New Roman" pitchFamily="18" charset="0"/>
                <a:cs typeface="Times New Roman" pitchFamily="18" charset="0"/>
              </a:rPr>
              <a:t>Благонаклоном читаоцу</a:t>
            </a:r>
          </a:p>
          <a:p>
            <a:pPr algn="just">
              <a:lnSpc>
                <a:spcPct val="80000"/>
              </a:lnSpc>
              <a:buNone/>
            </a:pPr>
            <a:r>
              <a:rPr lang="sr-Latn-CS" dirty="0">
                <a:latin typeface="Times New Roman" pitchFamily="18" charset="0"/>
                <a:cs typeface="Times New Roman" pitchFamily="18" charset="0"/>
              </a:rPr>
              <a:t>Увек сам желео да свом народу учиним неко добро и да му будем од неке користи, Увек сам о томе мислио и колико ми је било могуће то и у дело приводио. Написао сам једну књигу, пре ове, у којој се говори о српском народу, о српским владаоцима, царевима, краљевима, кнежевима и деспотима, као и другим догађајима из прошлости народа српског, и надам се да ће моји сународници тај мој рад примити као знак љубави. А сада, у овој књизи, говорићу о самом себи, и то не красноречива, него кратко и просто, онако како су се срећни и несрећни доживљаји у мом животу ређали један за другим.</a:t>
            </a:r>
          </a:p>
          <a:p>
            <a:pPr algn="just">
              <a:lnSpc>
                <a:spcPct val="80000"/>
              </a:lnSpc>
              <a:buNone/>
            </a:pPr>
            <a:r>
              <a:rPr lang="sr-Latn-CS" dirty="0">
                <a:latin typeface="Times New Roman" pitchFamily="18" charset="0"/>
                <a:cs typeface="Times New Roman" pitchFamily="18" charset="0"/>
              </a:rPr>
              <a:t>Ова моја књига имаће три дела.</a:t>
            </a:r>
          </a:p>
          <a:p>
            <a:pPr algn="just">
              <a:lnSpc>
                <a:spcPct val="80000"/>
              </a:lnSpc>
              <a:buNone/>
            </a:pPr>
            <a:r>
              <a:rPr lang="sr-Latn-CS" dirty="0">
                <a:latin typeface="Times New Roman" pitchFamily="18" charset="0"/>
                <a:cs typeface="Times New Roman" pitchFamily="18" charset="0"/>
              </a:rPr>
              <a:t>Први ће говорити о доживљајима моје ране младости, о моме школовању, и мојој служби у аустријској војсци - од почетка па до мог доласка у Русију.</a:t>
            </a:r>
          </a:p>
          <a:p>
            <a:pPr algn="just">
              <a:lnSpc>
                <a:spcPct val="80000"/>
              </a:lnSpc>
              <a:buNone/>
            </a:pPr>
            <a:r>
              <a:rPr lang="sr-Latn-CS" dirty="0">
                <a:latin typeface="Times New Roman" pitchFamily="18" charset="0"/>
                <a:cs typeface="Times New Roman" pitchFamily="18" charset="0"/>
              </a:rPr>
              <a:t>Други ће говорити о мом животу у Русији, и о свему што ми се тамо дешавало до поласка мога у рат на Пољску, 1767. године.</a:t>
            </a:r>
          </a:p>
          <a:p>
            <a:pPr algn="just">
              <a:lnSpc>
                <a:spcPct val="80000"/>
              </a:lnSpc>
              <a:buNone/>
            </a:pPr>
            <a:r>
              <a:rPr lang="sr-Latn-CS" dirty="0">
                <a:latin typeface="Times New Roman" pitchFamily="18" charset="0"/>
                <a:cs typeface="Times New Roman" pitchFamily="18" charset="0"/>
              </a:rPr>
              <a:t>Трећи део ће говорити о конфедерацији Пољској и о рату с Пољском, после ког је дошао страшни и дугогодишњи руско-турски рат.</a:t>
            </a:r>
          </a:p>
          <a:p>
            <a:pPr algn="just">
              <a:lnSpc>
                <a:spcPct val="80000"/>
              </a:lnSpc>
              <a:buNone/>
            </a:pPr>
            <a:r>
              <a:rPr lang="sr-Latn-CS" dirty="0">
                <a:latin typeface="Times New Roman" pitchFamily="18" charset="0"/>
                <a:cs typeface="Times New Roman" pitchFamily="18" charset="0"/>
              </a:rPr>
              <a:t>Завршићу са последњим годинама мога живота у пензији, за које сам време пребрао и прегледао све своје раније белешке, из којих је и постало ово дело.</a:t>
            </a:r>
            <a:endParaRPr lang="sr-Cyrl-CS" dirty="0">
              <a:latin typeface="Times New Roman" pitchFamily="18" charset="0"/>
              <a:cs typeface="Times New Roman" pitchFamily="18" charset="0"/>
            </a:endParaRPr>
          </a:p>
          <a:p>
            <a:pPr algn="just">
              <a:lnSpc>
                <a:spcPct val="80000"/>
              </a:lnSpc>
            </a:pPr>
            <a:endParaRPr lang="sr-Cyrl-CS" dirty="0">
              <a:latin typeface="Times New Roman" pitchFamily="18" charset="0"/>
              <a:cs typeface="Times New Roman" pitchFamily="18" charset="0"/>
            </a:endParaRPr>
          </a:p>
          <a:p>
            <a:pPr algn="ctr">
              <a:lnSpc>
                <a:spcPct val="80000"/>
              </a:lnSpc>
              <a:buFontTx/>
              <a:buNone/>
            </a:pPr>
            <a:r>
              <a:rPr lang="sr-Cyrl-CS" b="1" dirty="0">
                <a:latin typeface="Times New Roman" pitchFamily="18" charset="0"/>
                <a:cs typeface="Times New Roman" pitchFamily="18" charset="0"/>
              </a:rPr>
              <a:t>Следе одломци, у којима ћете препознати догађаје описане у СЕОБАМА </a:t>
            </a:r>
            <a:endParaRPr lang="sr-Latn-CS" b="1"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33675354"/>
              </p:ext>
            </p:extLst>
          </p:nvPr>
        </p:nvGraphicFramePr>
        <p:xfrm>
          <a:off x="1645921" y="1515341"/>
          <a:ext cx="9509760" cy="4078288"/>
        </p:xfrm>
        <a:graphic>
          <a:graphicData uri="http://schemas.openxmlformats.org/presentationml/2006/ole">
            <mc:AlternateContent xmlns:mc="http://schemas.openxmlformats.org/markup-compatibility/2006">
              <mc:Choice xmlns:v="urn:schemas-microsoft-com:vml" Requires="v">
                <p:oleObj spid="_x0000_s2050" name="Document" r:id="rId3" imgW="6085003" imgH="4084945" progId="Word.Document.12">
                  <p:embed/>
                </p:oleObj>
              </mc:Choice>
              <mc:Fallback>
                <p:oleObj name="Document" r:id="rId3" imgW="6085003" imgH="4084945" progId="Word.Document.12">
                  <p:embed/>
                  <p:pic>
                    <p:nvPicPr>
                      <p:cNvPr id="6" name="Object 5"/>
                      <p:cNvPicPr>
                        <a:picLocks noChangeAspect="1" noChangeArrowheads="1"/>
                      </p:cNvPicPr>
                      <p:nvPr/>
                    </p:nvPicPr>
                    <p:blipFill>
                      <a:blip r:embed="rId4"/>
                      <a:srcRect/>
                      <a:stretch>
                        <a:fillRect/>
                      </a:stretch>
                    </p:blipFill>
                    <p:spPr bwMode="auto">
                      <a:xfrm>
                        <a:off x="1645921" y="1515341"/>
                        <a:ext cx="9509760" cy="4078288"/>
                      </a:xfrm>
                      <a:prstGeom prst="rect">
                        <a:avLst/>
                      </a:prstGeom>
                      <a:noFill/>
                    </p:spPr>
                  </p:pic>
                </p:oleObj>
              </mc:Fallback>
            </mc:AlternateContent>
          </a:graphicData>
        </a:graphic>
      </p:graphicFrame>
    </p:spTree>
    <p:extLst>
      <p:ext uri="{BB962C8B-B14F-4D97-AF65-F5344CB8AC3E}">
        <p14:creationId xmlns:p14="http://schemas.microsoft.com/office/powerpoint/2010/main" val="989685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TotalTime>
  <Words>2752</Words>
  <Application>Microsoft Office PowerPoint</Application>
  <PresentationFormat>Widescreen</PresentationFormat>
  <Paragraphs>105</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Century Gothic</vt:lpstr>
      <vt:lpstr>Monotype Corsiva</vt:lpstr>
      <vt:lpstr>Times New Roman</vt:lpstr>
      <vt:lpstr>Verdana</vt:lpstr>
      <vt:lpstr>Wingdings 3</vt:lpstr>
      <vt:lpstr>Wisp</vt:lpstr>
      <vt:lpstr>Microsoft Word Document</vt:lpstr>
      <vt:lpstr>МИЛОШ ЦРЊАНСКИ: „СЕОБЕ“</vt:lpstr>
      <vt:lpstr>PowerPoint Presentation</vt:lpstr>
      <vt:lpstr>PowerPoint Presentation</vt:lpstr>
      <vt:lpstr>ВЕЛИКА СЕОБА (1690) </vt:lpstr>
      <vt:lpstr>НАСЕЉАВАЊЕ СРБА У УГАРСКОЈ</vt:lpstr>
      <vt:lpstr>             ДРУГА СЕОБА (1739) </vt:lpstr>
      <vt:lpstr>PowerPoint Presentation</vt:lpstr>
      <vt:lpstr>PowerPoint Presentation</vt:lpstr>
      <vt:lpstr>МЕМОАРИ СИМЕОНА ПИШЧЕВИЋА</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МИЛОШ ЦРЊАНСКИ: „СЕОБЕ“</dc:title>
  <dc:creator>PCuser</dc:creator>
  <cp:lastModifiedBy>PCuser</cp:lastModifiedBy>
  <cp:revision>11</cp:revision>
  <dcterms:created xsi:type="dcterms:W3CDTF">2020-03-09T10:07:58Z</dcterms:created>
  <dcterms:modified xsi:type="dcterms:W3CDTF">2020-03-09T12:09:10Z</dcterms:modified>
</cp:coreProperties>
</file>