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63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CC4A6-1308-4707-8405-8C665536F36F}" type="datetimeFigureOut">
              <a:rPr lang="sr-Latn-RS" smtClean="0"/>
              <a:t>15.11.2020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6DE90-E321-4261-9D7E-37D3F1B5051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2139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BEE8-8531-44B0-A191-21CED85889F0}" type="datetimeFigureOut">
              <a:rPr lang="sr-Latn-RS" smtClean="0"/>
              <a:t>15.11.2020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BFD4-019E-45E4-9B57-9E0E54D2EB0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BEE8-8531-44B0-A191-21CED85889F0}" type="datetimeFigureOut">
              <a:rPr lang="sr-Latn-RS" smtClean="0"/>
              <a:t>15.11.2020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BFD4-019E-45E4-9B57-9E0E54D2EB0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BEE8-8531-44B0-A191-21CED85889F0}" type="datetimeFigureOut">
              <a:rPr lang="sr-Latn-RS" smtClean="0"/>
              <a:t>15.11.2020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BFD4-019E-45E4-9B57-9E0E54D2EB0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BEE8-8531-44B0-A191-21CED85889F0}" type="datetimeFigureOut">
              <a:rPr lang="sr-Latn-RS" smtClean="0"/>
              <a:t>15.11.2020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BFD4-019E-45E4-9B57-9E0E54D2EB0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BEE8-8531-44B0-A191-21CED85889F0}" type="datetimeFigureOut">
              <a:rPr lang="sr-Latn-RS" smtClean="0"/>
              <a:t>15.11.2020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BFD4-019E-45E4-9B57-9E0E54D2EB0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BEE8-8531-44B0-A191-21CED85889F0}" type="datetimeFigureOut">
              <a:rPr lang="sr-Latn-RS" smtClean="0"/>
              <a:t>15.11.2020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BFD4-019E-45E4-9B57-9E0E54D2EB0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BEE8-8531-44B0-A191-21CED85889F0}" type="datetimeFigureOut">
              <a:rPr lang="sr-Latn-RS" smtClean="0"/>
              <a:t>15.11.2020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BFD4-019E-45E4-9B57-9E0E54D2EB0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BEE8-8531-44B0-A191-21CED85889F0}" type="datetimeFigureOut">
              <a:rPr lang="sr-Latn-RS" smtClean="0"/>
              <a:t>15.11.2020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BFD4-019E-45E4-9B57-9E0E54D2EB0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BEE8-8531-44B0-A191-21CED85889F0}" type="datetimeFigureOut">
              <a:rPr lang="sr-Latn-RS" smtClean="0"/>
              <a:t>15.11.2020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BFD4-019E-45E4-9B57-9E0E54D2EB0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BEE8-8531-44B0-A191-21CED85889F0}" type="datetimeFigureOut">
              <a:rPr lang="sr-Latn-RS" smtClean="0"/>
              <a:t>15.11.2020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BFD4-019E-45E4-9B57-9E0E54D2EB0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BEE8-8531-44B0-A191-21CED85889F0}" type="datetimeFigureOut">
              <a:rPr lang="sr-Latn-RS" smtClean="0"/>
              <a:t>15.11.2020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BFD4-019E-45E4-9B57-9E0E54D2EB0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5BCBEE8-8531-44B0-A191-21CED85889F0}" type="datetimeFigureOut">
              <a:rPr lang="sr-Latn-RS" smtClean="0"/>
              <a:t>15.11.2020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6EABFD4-019E-45E4-9B57-9E0E54D2EB0C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Uem5nbBZhaXH5LR4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848600" cy="1584177"/>
          </a:xfrm>
        </p:spPr>
        <p:txBody>
          <a:bodyPr/>
          <a:lstStyle/>
          <a:p>
            <a:pPr algn="ctr"/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Latn-RS" sz="3600" dirty="0"/>
              <a:t>КОМУНИКАТИВНЕ И ПРЕДИКАТСКЕ </a:t>
            </a:r>
            <a:r>
              <a:rPr lang="sr-Latn-RS" sz="3600" dirty="0" smtClean="0"/>
              <a:t>РЕЧЕНИЦЕ</a:t>
            </a:r>
            <a:r>
              <a:rPr lang="sr-Cyrl-RS" sz="3600" dirty="0"/>
              <a:t/>
            </a:r>
            <a:br>
              <a:rPr lang="sr-Cyrl-RS" sz="3600" dirty="0"/>
            </a:br>
            <a:endParaRPr lang="sr-Latn-R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18648" cy="3020144"/>
          </a:xfrm>
        </p:spPr>
        <p:txBody>
          <a:bodyPr>
            <a:normAutofit fontScale="92500" lnSpcReduction="10000"/>
          </a:bodyPr>
          <a:lstStyle/>
          <a:p>
            <a:r>
              <a:rPr lang="sr-Latn-RS" b="1" dirty="0">
                <a:solidFill>
                  <a:srgbClr val="FF0000"/>
                </a:solidFill>
              </a:rPr>
              <a:t>Комуникативна реченица </a:t>
            </a:r>
            <a:r>
              <a:rPr lang="sr-Latn-RS" dirty="0"/>
              <a:t>је реченица којом се исказује целовита порука. Она се у писању обележава великим словом на почетку и тачком, упитником или узвичником на крају.</a:t>
            </a:r>
            <a:endParaRPr lang="sr-Cyrl-RS" dirty="0"/>
          </a:p>
          <a:p>
            <a:r>
              <a:rPr lang="sr-Latn-RS" b="1" dirty="0">
                <a:solidFill>
                  <a:srgbClr val="FF0000"/>
                </a:solidFill>
              </a:rPr>
              <a:t>Предикатска реченица </a:t>
            </a:r>
            <a:r>
              <a:rPr lang="sr-Latn-RS" dirty="0"/>
              <a:t>је језичка јединица образована од глагола у личном глаголском облику, који има службу предиката. У једној комуникативној реченици може бити једна или више предикатских реченица. Предикатских реченица има онолико колико има предиката. </a:t>
            </a:r>
            <a:endParaRPr lang="sr-Cyrl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68941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380" y="548680"/>
            <a:ext cx="90011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b="1" dirty="0"/>
              <a:t>Комуникативне реченице деле се према функцијама које обављају на: </a:t>
            </a:r>
            <a:endParaRPr lang="sr-Cyrl-RS" b="1" dirty="0"/>
          </a:p>
          <a:p>
            <a:r>
              <a:rPr lang="sr-Latn-RS" dirty="0"/>
              <a:t>1.</a:t>
            </a:r>
            <a:r>
              <a:rPr lang="sr-Cyrl-RS" dirty="0"/>
              <a:t> </a:t>
            </a:r>
            <a:r>
              <a:rPr lang="sr-Latn-RS" b="1" dirty="0">
                <a:solidFill>
                  <a:srgbClr val="FF0000"/>
                </a:solidFill>
              </a:rPr>
              <a:t>ОБАВЕШТАЈНЕ</a:t>
            </a:r>
            <a:r>
              <a:rPr lang="sr-Latn-RS" dirty="0"/>
              <a:t> -имају функцију обавештења; у писању се најчешће обележавају тачком. </a:t>
            </a:r>
            <a:endParaRPr lang="sr-Cyrl-RS" dirty="0"/>
          </a:p>
          <a:p>
            <a:r>
              <a:rPr lang="sr-Latn-RS" b="1" dirty="0">
                <a:solidFill>
                  <a:srgbClr val="00B050"/>
                </a:solidFill>
              </a:rPr>
              <a:t>Недавно смо радили писмени задатак. </a:t>
            </a:r>
            <a:endParaRPr lang="sr-Cyrl-RS" b="1" dirty="0">
              <a:solidFill>
                <a:srgbClr val="00B050"/>
              </a:solidFill>
            </a:endParaRPr>
          </a:p>
          <a:p>
            <a:r>
              <a:rPr lang="sr-Latn-RS" dirty="0"/>
              <a:t>2.</a:t>
            </a:r>
            <a:r>
              <a:rPr lang="sr-Cyrl-RS" dirty="0"/>
              <a:t> </a:t>
            </a:r>
            <a:r>
              <a:rPr lang="sr-Latn-RS" b="1" dirty="0">
                <a:solidFill>
                  <a:srgbClr val="FF0000"/>
                </a:solidFill>
              </a:rPr>
              <a:t>УПИТНЕ</a:t>
            </a:r>
            <a:r>
              <a:rPr lang="sr-Latn-RS" dirty="0"/>
              <a:t> -траже неку информацију од саговорника; у писању се обележавају упитником. </a:t>
            </a:r>
            <a:endParaRPr lang="sr-Cyrl-RS" dirty="0"/>
          </a:p>
          <a:p>
            <a:r>
              <a:rPr lang="sr-Latn-RS" b="1" dirty="0">
                <a:solidFill>
                  <a:srgbClr val="00B050"/>
                </a:solidFill>
              </a:rPr>
              <a:t>Када сте радили писмени задатак? </a:t>
            </a:r>
            <a:endParaRPr lang="sr-Cyrl-RS" b="1" dirty="0">
              <a:solidFill>
                <a:srgbClr val="00B050"/>
              </a:solidFill>
            </a:endParaRPr>
          </a:p>
          <a:p>
            <a:r>
              <a:rPr lang="sr-Latn-RS" b="1" dirty="0">
                <a:solidFill>
                  <a:srgbClr val="00B050"/>
                </a:solidFill>
              </a:rPr>
              <a:t>Да ли су задаци били тешки? </a:t>
            </a:r>
            <a:endParaRPr lang="sr-Cyrl-RS" b="1" dirty="0">
              <a:solidFill>
                <a:srgbClr val="00B050"/>
              </a:solidFill>
            </a:endParaRPr>
          </a:p>
          <a:p>
            <a:r>
              <a:rPr lang="sr-Latn-RS" dirty="0"/>
              <a:t>3.</a:t>
            </a:r>
            <a:r>
              <a:rPr lang="sr-Cyrl-RS" dirty="0"/>
              <a:t> </a:t>
            </a:r>
            <a:r>
              <a:rPr lang="sr-Latn-RS" b="1" dirty="0">
                <a:solidFill>
                  <a:srgbClr val="FF0000"/>
                </a:solidFill>
              </a:rPr>
              <a:t>УЗВИЧНЕ</a:t>
            </a:r>
            <a:r>
              <a:rPr lang="sr-Latn-RS" dirty="0"/>
              <a:t> -изражавају дивљење, чуђење, изненађење говорника; у писању се на крају обележавају узвичником. </a:t>
            </a:r>
            <a:endParaRPr lang="sr-Cyrl-RS" dirty="0"/>
          </a:p>
          <a:p>
            <a:r>
              <a:rPr lang="sr-Latn-RS" b="1" dirty="0">
                <a:solidFill>
                  <a:srgbClr val="00B050"/>
                </a:solidFill>
              </a:rPr>
              <a:t>Како су задаци били лаки! </a:t>
            </a:r>
            <a:endParaRPr lang="sr-Cyrl-RS" b="1" dirty="0">
              <a:solidFill>
                <a:srgbClr val="00B050"/>
              </a:solidFill>
            </a:endParaRPr>
          </a:p>
          <a:p>
            <a:r>
              <a:rPr lang="sr-Latn-RS" b="1" dirty="0">
                <a:solidFill>
                  <a:srgbClr val="00B050"/>
                </a:solidFill>
              </a:rPr>
              <a:t>Ала смо добро урадили писмени задатак!</a:t>
            </a:r>
            <a:endParaRPr lang="sr-Cyrl-RS" b="1" dirty="0">
              <a:solidFill>
                <a:srgbClr val="00B050"/>
              </a:solidFill>
            </a:endParaRPr>
          </a:p>
          <a:p>
            <a:r>
              <a:rPr lang="sr-Latn-RS" dirty="0"/>
              <a:t>4.</a:t>
            </a:r>
            <a:r>
              <a:rPr lang="sr-Cyrl-RS" dirty="0"/>
              <a:t> </a:t>
            </a:r>
            <a:r>
              <a:rPr lang="sr-Latn-RS" b="1" dirty="0">
                <a:solidFill>
                  <a:srgbClr val="FF0000"/>
                </a:solidFill>
              </a:rPr>
              <a:t>ЗАПОВЕДНЕ</a:t>
            </a:r>
            <a:r>
              <a:rPr lang="sr-Latn-RS" dirty="0"/>
              <a:t> изражавају захтев, заповест, молбу, забрану, савет, упутство да се изврши или да се не изврши нека радња; у писању се најчешће на крају обележавају узвичником.</a:t>
            </a:r>
            <a:endParaRPr lang="sr-Cyrl-RS" dirty="0"/>
          </a:p>
          <a:p>
            <a:r>
              <a:rPr lang="sr-Latn-RS" b="1" dirty="0">
                <a:solidFill>
                  <a:srgbClr val="00B050"/>
                </a:solidFill>
              </a:rPr>
              <a:t> Радите задатке полако и пажљиво!</a:t>
            </a:r>
            <a:endParaRPr lang="sr-Cyrl-RS" b="1" dirty="0">
              <a:solidFill>
                <a:srgbClr val="00B050"/>
              </a:solidFill>
            </a:endParaRPr>
          </a:p>
          <a:p>
            <a:r>
              <a:rPr lang="sr-Latn-RS" b="1" dirty="0">
                <a:solidFill>
                  <a:srgbClr val="00B050"/>
                </a:solidFill>
              </a:rPr>
              <a:t> Немојте да журите!</a:t>
            </a:r>
            <a:endParaRPr lang="sr-Cyrl-RS" b="1" dirty="0">
              <a:solidFill>
                <a:srgbClr val="00B050"/>
              </a:solidFill>
            </a:endParaRPr>
          </a:p>
          <a:p>
            <a:r>
              <a:rPr lang="sr-Latn-RS" b="1" dirty="0">
                <a:solidFill>
                  <a:srgbClr val="00B050"/>
                </a:solidFill>
              </a:rPr>
              <a:t> Нека нико не преписује!</a:t>
            </a:r>
            <a:r>
              <a:rPr lang="sr-Latn-RS" dirty="0"/>
              <a:t> </a:t>
            </a:r>
          </a:p>
          <a:p>
            <a:r>
              <a:rPr lang="sr-Latn-RS" dirty="0"/>
              <a:t>5.</a:t>
            </a:r>
            <a:r>
              <a:rPr lang="sr-Cyrl-RS" dirty="0"/>
              <a:t> </a:t>
            </a:r>
            <a:r>
              <a:rPr lang="sr-Latn-RS" b="1" dirty="0">
                <a:solidFill>
                  <a:srgbClr val="FF0000"/>
                </a:solidFill>
              </a:rPr>
              <a:t>ЖЕЉНЕ </a:t>
            </a:r>
            <a:r>
              <a:rPr lang="sr-Latn-RS" dirty="0"/>
              <a:t>-исказују жеље да се нешто оствари (могу бити лепе жеље, благослови, али и клетве); у писању се на крају обележавају узвичником. </a:t>
            </a:r>
            <a:endParaRPr lang="sr-Cyrl-RS" dirty="0"/>
          </a:p>
          <a:p>
            <a:r>
              <a:rPr lang="sr-Latn-RS" b="1" dirty="0">
                <a:solidFill>
                  <a:srgbClr val="00B050"/>
                </a:solidFill>
              </a:rPr>
              <a:t>Нека вас срећа прати! </a:t>
            </a:r>
            <a:endParaRPr lang="sr-Cyrl-RS" b="1" dirty="0">
              <a:solidFill>
                <a:srgbClr val="00B050"/>
              </a:solidFill>
            </a:endParaRPr>
          </a:p>
          <a:p>
            <a:r>
              <a:rPr lang="sr-Latn-RS" b="1" dirty="0">
                <a:solidFill>
                  <a:srgbClr val="00B050"/>
                </a:solidFill>
              </a:rPr>
              <a:t>Да сте нам живи и здрави!</a:t>
            </a:r>
          </a:p>
        </p:txBody>
      </p:sp>
    </p:spTree>
    <p:extLst>
      <p:ext uri="{BB962C8B-B14F-4D97-AF65-F5344CB8AC3E}">
        <p14:creationId xmlns:p14="http://schemas.microsoft.com/office/powerpoint/2010/main" val="3342312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504" y="487025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000" dirty="0"/>
              <a:t>Предикатске реченице могу бити ЗАВИСНЕ и НЕЗАВИСНЕ. </a:t>
            </a:r>
            <a:r>
              <a:rPr lang="sr-Latn-RS" sz="2000" b="1" dirty="0">
                <a:solidFill>
                  <a:srgbClr val="FF0000"/>
                </a:solidFill>
              </a:rPr>
              <a:t>НЕЗАВИСНЕ предикатске реченице </a:t>
            </a:r>
            <a:r>
              <a:rPr lang="sr-Latn-RS" sz="2000" dirty="0"/>
              <a:t>су оне које изражавају завршену, целовиту мисао.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215163"/>
            <a:ext cx="91439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Као што постоје напоредни односи међу реченичким члановима, тако исто постоје и напоредни односи међу независним предикатским реченицама.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Напоредни односи међу независним предикатским реченицама могу бити:</a:t>
            </a:r>
          </a:p>
          <a:p>
            <a:r>
              <a:rPr lang="ru-RU" b="1" dirty="0">
                <a:solidFill>
                  <a:srgbClr val="FF0000"/>
                </a:solidFill>
              </a:rPr>
              <a:t>САСТАВНИ</a:t>
            </a:r>
            <a:r>
              <a:rPr lang="ru-RU" b="1" dirty="0"/>
              <a:t> (везници: И, ПА, ТЕ, НИ, НИТИ)</a:t>
            </a:r>
          </a:p>
          <a:p>
            <a:r>
              <a:rPr lang="ru-RU" b="1" dirty="0"/>
              <a:t>Марко учи и свира клавир.</a:t>
            </a:r>
          </a:p>
          <a:p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РАСТАВНИ</a:t>
            </a:r>
            <a:r>
              <a:rPr lang="ru-RU" b="1" dirty="0"/>
              <a:t> (везници: ИЛИ, ВОЉА, БИЛО)</a:t>
            </a:r>
          </a:p>
          <a:p>
            <a:r>
              <a:rPr lang="ru-RU" b="1" dirty="0"/>
              <a:t>Учи, или нећеш добро урадити тест.</a:t>
            </a:r>
          </a:p>
          <a:p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СУПРОТНИ</a:t>
            </a:r>
            <a:r>
              <a:rPr lang="ru-RU" b="1" dirty="0"/>
              <a:t> (везници: А, АЛИ, НЕГО, НО, ВЕЋ)</a:t>
            </a:r>
          </a:p>
          <a:p>
            <a:r>
              <a:rPr lang="ru-RU" b="1" dirty="0"/>
              <a:t>Ја радим, а ти ленчариш.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ЗАКЉУЧНИ</a:t>
            </a:r>
            <a:r>
              <a:rPr lang="ru-RU" b="1" dirty="0"/>
              <a:t> (везници: ДАКЛЕ, ПРЕМА ТОМЕ, ЗАТО ШТО, СТОГА...)</a:t>
            </a:r>
          </a:p>
          <a:p>
            <a:r>
              <a:rPr lang="ru-RU" b="1" dirty="0"/>
              <a:t>Он учи, дакле, добро ће урадити тест.</a:t>
            </a:r>
          </a:p>
          <a:p>
            <a:r>
              <a:rPr lang="ru-RU" b="1" dirty="0"/>
              <a:t>   </a:t>
            </a:r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ИСКЉУЧНИ</a:t>
            </a:r>
            <a:r>
              <a:rPr lang="ru-RU" b="1" dirty="0"/>
              <a:t> (везници: ЈЕДИНО, САМО, ЈЕДИНО ШТО, САМО ШТО, ТЕК ШТО) </a:t>
            </a:r>
          </a:p>
          <a:p>
            <a:r>
              <a:rPr lang="ru-RU" b="1" dirty="0"/>
              <a:t>Сви уче, једино он гледа кроз прозор!</a:t>
            </a:r>
          </a:p>
        </p:txBody>
      </p:sp>
    </p:spTree>
    <p:extLst>
      <p:ext uri="{BB962C8B-B14F-4D97-AF65-F5344CB8AC3E}">
        <p14:creationId xmlns:p14="http://schemas.microsoft.com/office/powerpoint/2010/main" val="3312123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692696"/>
            <a:ext cx="517821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Проверите своје знање </a:t>
            </a:r>
          </a:p>
          <a:p>
            <a:pPr algn="ctr"/>
            <a:r>
              <a:rPr lang="sr-Cyrl-R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кроз вежбање у Гугл форми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02175" y="3244334"/>
            <a:ext cx="4339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>
                <a:hlinkClick r:id="rId2"/>
              </a:rPr>
              <a:t>https://forms.gle/Uem5nbBZhaXH5LR4A</a:t>
            </a:r>
            <a:endParaRPr lang="sr-Cyrl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08628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</TotalTime>
  <Words>305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Clarity</vt:lpstr>
      <vt:lpstr>                                                                                     КОМУНИКАТИВНЕ И ПРЕДИКАТСКЕ РЕЧЕНИЦЕ 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КОМУНИКАТИВНЕ И ПРЕДИКАТСКЕ РЕЧЕНИЦЕ,  СИНТАГМЕ</dc:title>
  <dc:creator>HP</dc:creator>
  <cp:lastModifiedBy>PCuser</cp:lastModifiedBy>
  <cp:revision>6</cp:revision>
  <dcterms:created xsi:type="dcterms:W3CDTF">2020-06-08T15:49:41Z</dcterms:created>
  <dcterms:modified xsi:type="dcterms:W3CDTF">2020-11-15T13:35:54Z</dcterms:modified>
</cp:coreProperties>
</file>