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9EF674-21D8-4649-95E6-3AEA47525A3E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B83DAB-7DCA-4937-9A0D-BDD00BB63C1F}">
      <dgm:prSet/>
      <dgm:spPr/>
      <dgm:t>
        <a:bodyPr/>
        <a:lstStyle/>
        <a:p>
          <a:r>
            <a:rPr lang="en-US" b="0" i="0" dirty="0" err="1"/>
            <a:t>Овај</a:t>
          </a:r>
          <a:r>
            <a:rPr lang="en-US" b="0" i="0" dirty="0"/>
            <a:t> </a:t>
          </a:r>
          <a:r>
            <a:rPr lang="sr-Cyrl-RS" b="0" i="0" dirty="0" smtClean="0"/>
            <a:t>тематски круг</a:t>
          </a:r>
          <a:r>
            <a:rPr lang="en-US" b="0" i="0" dirty="0" smtClean="0"/>
            <a:t> </a:t>
          </a:r>
          <a:r>
            <a:rPr lang="en-US" b="0" i="0" dirty="0" err="1"/>
            <a:t>обухвата</a:t>
          </a:r>
          <a:r>
            <a:rPr lang="en-US" b="0" i="0" dirty="0"/>
            <a:t> </a:t>
          </a:r>
          <a:r>
            <a:rPr lang="en-US" b="0" i="0" dirty="0" err="1"/>
            <a:t>песме</a:t>
          </a:r>
          <a:r>
            <a:rPr lang="en-US" b="0" i="0" dirty="0"/>
            <a:t> у </a:t>
          </a:r>
          <a:r>
            <a:rPr lang="en-US" b="0" i="0" dirty="0" err="1"/>
            <a:t>којима</a:t>
          </a:r>
          <a:r>
            <a:rPr lang="en-US" b="0" i="0" dirty="0"/>
            <a:t> </a:t>
          </a:r>
          <a:r>
            <a:rPr lang="en-US" b="0" i="0" dirty="0" err="1"/>
            <a:t>су</a:t>
          </a:r>
          <a:r>
            <a:rPr lang="en-US" b="0" i="0" dirty="0"/>
            <a:t> </a:t>
          </a:r>
          <a:r>
            <a:rPr lang="en-US" b="0" i="0" dirty="0" err="1"/>
            <a:t>народни</a:t>
          </a:r>
          <a:r>
            <a:rPr lang="en-US" b="0" i="0" dirty="0"/>
            <a:t> </a:t>
          </a:r>
          <a:r>
            <a:rPr lang="en-US" b="0" i="0" dirty="0" err="1"/>
            <a:t>певачи</a:t>
          </a:r>
          <a:r>
            <a:rPr lang="en-US" b="0" i="0" dirty="0"/>
            <a:t> </a:t>
          </a:r>
          <a:r>
            <a:rPr lang="en-US" b="0" i="0" dirty="0" err="1"/>
            <a:t>опевали</a:t>
          </a:r>
          <a:r>
            <a:rPr lang="en-US" b="0" i="0" dirty="0"/>
            <a:t> </a:t>
          </a:r>
          <a:r>
            <a:rPr lang="en-US" b="0" i="0" dirty="0" err="1"/>
            <a:t>скоро</a:t>
          </a:r>
          <a:r>
            <a:rPr lang="en-US" b="0" i="0" dirty="0"/>
            <a:t> </a:t>
          </a:r>
          <a:r>
            <a:rPr lang="en-US" b="0" i="0" dirty="0" err="1"/>
            <a:t>цео</a:t>
          </a:r>
          <a:r>
            <a:rPr lang="en-US" b="0" i="0" dirty="0"/>
            <a:t> </a:t>
          </a:r>
          <a:r>
            <a:rPr lang="en-US" b="0" i="0" dirty="0" err="1"/>
            <a:t>живот</a:t>
          </a:r>
          <a:r>
            <a:rPr lang="en-US" b="0" i="0" dirty="0"/>
            <a:t> </a:t>
          </a:r>
          <a:r>
            <a:rPr lang="en-US" b="0" i="0" dirty="0" err="1"/>
            <a:t>Марка</a:t>
          </a:r>
          <a:r>
            <a:rPr lang="en-US" b="0" i="0" dirty="0"/>
            <a:t> </a:t>
          </a:r>
          <a:r>
            <a:rPr lang="en-US" b="0" i="0" dirty="0" err="1"/>
            <a:t>Краљевића</a:t>
          </a:r>
          <a:r>
            <a:rPr lang="en-US" b="0" i="0" dirty="0"/>
            <a:t>, </a:t>
          </a:r>
          <a:r>
            <a:rPr lang="en-US" b="0" i="0" dirty="0" err="1"/>
            <a:t>од</a:t>
          </a:r>
          <a:r>
            <a:rPr lang="en-US" b="0" i="0" dirty="0"/>
            <a:t> </a:t>
          </a:r>
          <a:r>
            <a:rPr lang="sr-Cyrl-RS" b="0" i="0" dirty="0"/>
            <a:t>њ</a:t>
          </a:r>
          <a:r>
            <a:rPr lang="en-US" b="0" i="0" dirty="0" err="1"/>
            <a:t>еговог</a:t>
          </a:r>
          <a:r>
            <a:rPr lang="en-US" b="0" i="0" dirty="0"/>
            <a:t> </a:t>
          </a:r>
          <a:r>
            <a:rPr lang="en-US" b="0" i="0" dirty="0" err="1"/>
            <a:t>рођења</a:t>
          </a:r>
          <a:r>
            <a:rPr lang="en-US" b="0" i="0" dirty="0"/>
            <a:t> </a:t>
          </a:r>
          <a:r>
            <a:rPr lang="en-US" b="0" i="0" dirty="0" err="1"/>
            <a:t>па</a:t>
          </a:r>
          <a:r>
            <a:rPr lang="en-US" b="0" i="0" dirty="0"/>
            <a:t> </a:t>
          </a:r>
          <a:r>
            <a:rPr lang="en-US" b="0" i="0" dirty="0" err="1"/>
            <a:t>до</a:t>
          </a:r>
          <a:r>
            <a:rPr lang="en-US" b="0" i="0" dirty="0"/>
            <a:t> </a:t>
          </a:r>
          <a:r>
            <a:rPr lang="en-US" b="0" i="0" dirty="0" err="1"/>
            <a:t>смрти</a:t>
          </a:r>
          <a:r>
            <a:rPr lang="en-US" b="0" i="0" dirty="0"/>
            <a:t>.</a:t>
          </a:r>
          <a:endParaRPr lang="en-US" dirty="0"/>
        </a:p>
      </dgm:t>
    </dgm:pt>
    <dgm:pt modelId="{22BF0DE1-49C8-434C-B6C1-8B3F267AE7E7}" type="parTrans" cxnId="{171AE247-C159-4390-8F33-6C07DCD7803E}">
      <dgm:prSet/>
      <dgm:spPr/>
      <dgm:t>
        <a:bodyPr/>
        <a:lstStyle/>
        <a:p>
          <a:endParaRPr lang="en-US"/>
        </a:p>
      </dgm:t>
    </dgm:pt>
    <dgm:pt modelId="{5ECDFE0D-7AA2-4FEE-8121-FB1F82406A32}" type="sibTrans" cxnId="{171AE247-C159-4390-8F33-6C07DCD7803E}">
      <dgm:prSet/>
      <dgm:spPr/>
      <dgm:t>
        <a:bodyPr/>
        <a:lstStyle/>
        <a:p>
          <a:endParaRPr lang="en-US"/>
        </a:p>
      </dgm:t>
    </dgm:pt>
    <dgm:pt modelId="{F947A313-B057-49D3-BBCB-4B0DB20D2337}">
      <dgm:prSet/>
      <dgm:spPr/>
      <dgm:t>
        <a:bodyPr/>
        <a:lstStyle/>
        <a:p>
          <a:r>
            <a:rPr lang="en-US" b="0" i="0"/>
            <a:t>О Марку Краљевићу испевано је више од 300 песама, које по тематици и времену припадају преткосовском, косовском и покосовском циклусу, али се сврставају и у посебан циклус песме о Марку Краљевићу, јер он по њима живи више од 300 година.</a:t>
          </a:r>
          <a:endParaRPr lang="en-US"/>
        </a:p>
      </dgm:t>
    </dgm:pt>
    <dgm:pt modelId="{532748AE-ADC0-4215-91C8-2F03CBC028F4}" type="parTrans" cxnId="{99C6E16D-D26B-4C25-A21A-E4726190E092}">
      <dgm:prSet/>
      <dgm:spPr/>
      <dgm:t>
        <a:bodyPr/>
        <a:lstStyle/>
        <a:p>
          <a:endParaRPr lang="en-US"/>
        </a:p>
      </dgm:t>
    </dgm:pt>
    <dgm:pt modelId="{A58917F8-ACFF-4BF4-87BC-22D9E0220129}" type="sibTrans" cxnId="{99C6E16D-D26B-4C25-A21A-E4726190E092}">
      <dgm:prSet/>
      <dgm:spPr/>
      <dgm:t>
        <a:bodyPr/>
        <a:lstStyle/>
        <a:p>
          <a:endParaRPr lang="en-US"/>
        </a:p>
      </dgm:t>
    </dgm:pt>
    <dgm:pt modelId="{C2E10AF7-6657-4D00-B20A-ABE4323387A0}" type="pres">
      <dgm:prSet presAssocID="{D89EF674-21D8-4649-95E6-3AEA47525A3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76E26F5-103C-4161-ABD6-7D04998115E2}" type="pres">
      <dgm:prSet presAssocID="{D0B83DAB-7DCA-4937-9A0D-BDD00BB63C1F}" presName="hierRoot1" presStyleCnt="0"/>
      <dgm:spPr/>
    </dgm:pt>
    <dgm:pt modelId="{CE208A16-5787-4800-BE39-9BE827000FFA}" type="pres">
      <dgm:prSet presAssocID="{D0B83DAB-7DCA-4937-9A0D-BDD00BB63C1F}" presName="composite" presStyleCnt="0"/>
      <dgm:spPr/>
    </dgm:pt>
    <dgm:pt modelId="{C6D0B125-2B9E-477C-925B-B835694F469F}" type="pres">
      <dgm:prSet presAssocID="{D0B83DAB-7DCA-4937-9A0D-BDD00BB63C1F}" presName="background" presStyleLbl="node0" presStyleIdx="0" presStyleCnt="2"/>
      <dgm:spPr/>
    </dgm:pt>
    <dgm:pt modelId="{80B1C472-34A9-4628-9F61-138049C70B56}" type="pres">
      <dgm:prSet presAssocID="{D0B83DAB-7DCA-4937-9A0D-BDD00BB63C1F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E25909-AF48-47C7-8701-F7177BAEF962}" type="pres">
      <dgm:prSet presAssocID="{D0B83DAB-7DCA-4937-9A0D-BDD00BB63C1F}" presName="hierChild2" presStyleCnt="0"/>
      <dgm:spPr/>
    </dgm:pt>
    <dgm:pt modelId="{C695742E-2B2F-4184-AC85-99D983E7AFB9}" type="pres">
      <dgm:prSet presAssocID="{F947A313-B057-49D3-BBCB-4B0DB20D2337}" presName="hierRoot1" presStyleCnt="0"/>
      <dgm:spPr/>
    </dgm:pt>
    <dgm:pt modelId="{0B0F274B-48EB-4ABA-85CB-A142D05463E9}" type="pres">
      <dgm:prSet presAssocID="{F947A313-B057-49D3-BBCB-4B0DB20D2337}" presName="composite" presStyleCnt="0"/>
      <dgm:spPr/>
    </dgm:pt>
    <dgm:pt modelId="{8793BB06-CB3F-4DDA-AD5E-BD2DDA00C5D7}" type="pres">
      <dgm:prSet presAssocID="{F947A313-B057-49D3-BBCB-4B0DB20D2337}" presName="background" presStyleLbl="node0" presStyleIdx="1" presStyleCnt="2"/>
      <dgm:spPr/>
    </dgm:pt>
    <dgm:pt modelId="{65A6CA72-347D-4B51-ADAD-44241EDDF9FC}" type="pres">
      <dgm:prSet presAssocID="{F947A313-B057-49D3-BBCB-4B0DB20D2337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78405C-0C42-49E0-93A6-20BC7FB62CD7}" type="pres">
      <dgm:prSet presAssocID="{F947A313-B057-49D3-BBCB-4B0DB20D2337}" presName="hierChild2" presStyleCnt="0"/>
      <dgm:spPr/>
    </dgm:pt>
  </dgm:ptLst>
  <dgm:cxnLst>
    <dgm:cxn modelId="{AA926DDC-46EC-4D9D-8F14-2CBA84CE2F75}" type="presOf" srcId="{D0B83DAB-7DCA-4937-9A0D-BDD00BB63C1F}" destId="{80B1C472-34A9-4628-9F61-138049C70B56}" srcOrd="0" destOrd="0" presId="urn:microsoft.com/office/officeart/2005/8/layout/hierarchy1"/>
    <dgm:cxn modelId="{99C6E16D-D26B-4C25-A21A-E4726190E092}" srcId="{D89EF674-21D8-4649-95E6-3AEA47525A3E}" destId="{F947A313-B057-49D3-BBCB-4B0DB20D2337}" srcOrd="1" destOrd="0" parTransId="{532748AE-ADC0-4215-91C8-2F03CBC028F4}" sibTransId="{A58917F8-ACFF-4BF4-87BC-22D9E0220129}"/>
    <dgm:cxn modelId="{171AE247-C159-4390-8F33-6C07DCD7803E}" srcId="{D89EF674-21D8-4649-95E6-3AEA47525A3E}" destId="{D0B83DAB-7DCA-4937-9A0D-BDD00BB63C1F}" srcOrd="0" destOrd="0" parTransId="{22BF0DE1-49C8-434C-B6C1-8B3F267AE7E7}" sibTransId="{5ECDFE0D-7AA2-4FEE-8121-FB1F82406A32}"/>
    <dgm:cxn modelId="{A4F06DCD-49AA-4FDA-8CD4-C89C97A81E91}" type="presOf" srcId="{F947A313-B057-49D3-BBCB-4B0DB20D2337}" destId="{65A6CA72-347D-4B51-ADAD-44241EDDF9FC}" srcOrd="0" destOrd="0" presId="urn:microsoft.com/office/officeart/2005/8/layout/hierarchy1"/>
    <dgm:cxn modelId="{0BAACC1D-F28B-40A9-95ED-1AA27A3CA2E5}" type="presOf" srcId="{D89EF674-21D8-4649-95E6-3AEA47525A3E}" destId="{C2E10AF7-6657-4D00-B20A-ABE4323387A0}" srcOrd="0" destOrd="0" presId="urn:microsoft.com/office/officeart/2005/8/layout/hierarchy1"/>
    <dgm:cxn modelId="{48D666D9-62C8-4B32-80B0-29D99CED2FD4}" type="presParOf" srcId="{C2E10AF7-6657-4D00-B20A-ABE4323387A0}" destId="{376E26F5-103C-4161-ABD6-7D04998115E2}" srcOrd="0" destOrd="0" presId="urn:microsoft.com/office/officeart/2005/8/layout/hierarchy1"/>
    <dgm:cxn modelId="{3CFCB153-D140-4CD0-AE19-38CC2A078CDA}" type="presParOf" srcId="{376E26F5-103C-4161-ABD6-7D04998115E2}" destId="{CE208A16-5787-4800-BE39-9BE827000FFA}" srcOrd="0" destOrd="0" presId="urn:microsoft.com/office/officeart/2005/8/layout/hierarchy1"/>
    <dgm:cxn modelId="{4F471731-C33C-4135-9EEE-C65F09E48B33}" type="presParOf" srcId="{CE208A16-5787-4800-BE39-9BE827000FFA}" destId="{C6D0B125-2B9E-477C-925B-B835694F469F}" srcOrd="0" destOrd="0" presId="urn:microsoft.com/office/officeart/2005/8/layout/hierarchy1"/>
    <dgm:cxn modelId="{898CE330-58C8-4A67-B611-28EBB68780D8}" type="presParOf" srcId="{CE208A16-5787-4800-BE39-9BE827000FFA}" destId="{80B1C472-34A9-4628-9F61-138049C70B56}" srcOrd="1" destOrd="0" presId="urn:microsoft.com/office/officeart/2005/8/layout/hierarchy1"/>
    <dgm:cxn modelId="{472237FA-47BA-44CC-BBA9-241B226B9717}" type="presParOf" srcId="{376E26F5-103C-4161-ABD6-7D04998115E2}" destId="{62E25909-AF48-47C7-8701-F7177BAEF962}" srcOrd="1" destOrd="0" presId="urn:microsoft.com/office/officeart/2005/8/layout/hierarchy1"/>
    <dgm:cxn modelId="{EEDCF76D-160D-4EF4-B0F4-049890A6B334}" type="presParOf" srcId="{C2E10AF7-6657-4D00-B20A-ABE4323387A0}" destId="{C695742E-2B2F-4184-AC85-99D983E7AFB9}" srcOrd="1" destOrd="0" presId="urn:microsoft.com/office/officeart/2005/8/layout/hierarchy1"/>
    <dgm:cxn modelId="{6BD09D62-86CE-4C8D-80BE-236C8E1E763F}" type="presParOf" srcId="{C695742E-2B2F-4184-AC85-99D983E7AFB9}" destId="{0B0F274B-48EB-4ABA-85CB-A142D05463E9}" srcOrd="0" destOrd="0" presId="urn:microsoft.com/office/officeart/2005/8/layout/hierarchy1"/>
    <dgm:cxn modelId="{B12901B1-EF38-4D5B-BB1C-340147FABE0C}" type="presParOf" srcId="{0B0F274B-48EB-4ABA-85CB-A142D05463E9}" destId="{8793BB06-CB3F-4DDA-AD5E-BD2DDA00C5D7}" srcOrd="0" destOrd="0" presId="urn:microsoft.com/office/officeart/2005/8/layout/hierarchy1"/>
    <dgm:cxn modelId="{33C6067A-40D9-4AA7-A8D7-66225BD4DCB4}" type="presParOf" srcId="{0B0F274B-48EB-4ABA-85CB-A142D05463E9}" destId="{65A6CA72-347D-4B51-ADAD-44241EDDF9FC}" srcOrd="1" destOrd="0" presId="urn:microsoft.com/office/officeart/2005/8/layout/hierarchy1"/>
    <dgm:cxn modelId="{2C2BD6BA-7A4B-4588-BBB8-7096664542AD}" type="presParOf" srcId="{C695742E-2B2F-4184-AC85-99D983E7AFB9}" destId="{4378405C-0C42-49E0-93A6-20BC7FB62CD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B8D415-07A6-4B3E-94D4-3991977DEE1D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5E2F922-C6F1-4B77-84DA-63A1BE4061AE}">
      <dgm:prSet/>
      <dgm:spPr>
        <a:xfrm>
          <a:off x="459414" y="619585"/>
          <a:ext cx="4124157" cy="261883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rnd" cmpd="sng" algn="ctr">
          <a:solidFill>
            <a:srgbClr val="B3116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Најпознатије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песме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овог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циклуса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су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: </a:t>
          </a:r>
          <a:r>
            <a:rPr lang="en-US" b="1" dirty="0" err="1">
              <a:solidFill>
                <a:schemeClr val="accent6">
                  <a:lumMod val="50000"/>
                </a:schemeClr>
              </a:solidFill>
              <a:latin typeface="Century Gothic" panose="020B0502020202020204"/>
              <a:ea typeface="+mn-ea"/>
              <a:cs typeface="+mn-cs"/>
            </a:rPr>
            <a:t>Болани</a:t>
          </a:r>
          <a:r>
            <a:rPr lang="en-US" b="1" dirty="0">
              <a:solidFill>
                <a:schemeClr val="accent6">
                  <a:lumMod val="50000"/>
                </a:scheme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n-US" b="1" dirty="0" err="1">
              <a:solidFill>
                <a:schemeClr val="accent6">
                  <a:lumMod val="50000"/>
                </a:schemeClr>
              </a:solidFill>
              <a:latin typeface="Century Gothic" panose="020B0502020202020204"/>
              <a:ea typeface="+mn-ea"/>
              <a:cs typeface="+mn-cs"/>
            </a:rPr>
            <a:t>Дојчин</a:t>
          </a:r>
          <a:r>
            <a:rPr lang="en-US" b="1" dirty="0">
              <a:solidFill>
                <a:schemeClr val="accent6">
                  <a:lumMod val="50000"/>
                </a:schemeClr>
              </a:solidFill>
              <a:latin typeface="Century Gothic" panose="020B0502020202020204"/>
              <a:ea typeface="+mn-ea"/>
              <a:cs typeface="+mn-cs"/>
            </a:rPr>
            <a:t>, </a:t>
          </a:r>
          <a:r>
            <a:rPr lang="sr-Latn-CS" b="1" dirty="0">
              <a:solidFill>
                <a:schemeClr val="accent6">
                  <a:lumMod val="50000"/>
                </a:schemeClr>
              </a:solidFill>
              <a:latin typeface="Century Gothic" panose="020B0502020202020204"/>
              <a:ea typeface="+mn-ea"/>
              <a:cs typeface="+mn-cs"/>
            </a:rPr>
            <a:t>Диоба Јакшића, Смрт војводе Пријезде</a:t>
          </a:r>
          <a:endParaRPr lang="en-US" b="1" dirty="0">
            <a:solidFill>
              <a:schemeClr val="accent6">
                <a:lumMod val="50000"/>
              </a:schemeClr>
            </a:solidFill>
            <a:latin typeface="Century Gothic" panose="020B0502020202020204"/>
            <a:ea typeface="+mn-ea"/>
            <a:cs typeface="+mn-cs"/>
          </a:endParaRPr>
        </a:p>
      </dgm:t>
    </dgm:pt>
    <dgm:pt modelId="{FAA2C3CE-9B8B-49EF-98DB-B37D78B3D935}" type="parTrans" cxnId="{871E5841-CAFB-4B4E-92B9-61AA3A653532}">
      <dgm:prSet/>
      <dgm:spPr/>
      <dgm:t>
        <a:bodyPr/>
        <a:lstStyle/>
        <a:p>
          <a:endParaRPr lang="en-US"/>
        </a:p>
      </dgm:t>
    </dgm:pt>
    <dgm:pt modelId="{49C5ADDE-5EFF-4F74-B365-5FCE5F5D690F}" type="sibTrans" cxnId="{871E5841-CAFB-4B4E-92B9-61AA3A653532}">
      <dgm:prSet/>
      <dgm:spPr/>
      <dgm:t>
        <a:bodyPr/>
        <a:lstStyle/>
        <a:p>
          <a:endParaRPr lang="en-US"/>
        </a:p>
      </dgm:t>
    </dgm:pt>
    <dgm:pt modelId="{47F423DD-9A34-46CC-88D8-890236EEB66E}">
      <dgm:prSet/>
      <dgm:spPr>
        <a:xfrm>
          <a:off x="5500051" y="619585"/>
          <a:ext cx="4124157" cy="261883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rnd" cmpd="sng" algn="ctr">
          <a:solidFill>
            <a:srgbClr val="B3116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sr-Latn-C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Песма </a:t>
          </a:r>
          <a:r>
            <a:rPr lang="sr-Latn-CS" dirty="0">
              <a:solidFill>
                <a:schemeClr val="accent6">
                  <a:lumMod val="50000"/>
                </a:schemeClr>
              </a:solidFill>
              <a:latin typeface="Century Gothic" panose="020B0502020202020204"/>
              <a:ea typeface="+mn-ea"/>
              <a:cs typeface="+mn-cs"/>
            </a:rPr>
            <a:t>Диоба Јакшића </a:t>
          </a:r>
          <a:r>
            <a:rPr lang="sr-Latn-C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говори о свађи браће при деоби имовине. Народни стваралац наглашава како се браћа код деобе могу </a:t>
          </a:r>
          <a:r>
            <a:rPr lang="sr-Cyrl-R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„</a:t>
          </a:r>
          <a:r>
            <a:rPr lang="sr-Latn-C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завадити</a:t>
          </a:r>
          <a:r>
            <a:rPr lang="sr-Cyrl-R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“</a:t>
          </a:r>
          <a:r>
            <a:rPr lang="sr-Latn-C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око ситнице и љубав преобразити у мржњу.</a:t>
          </a:r>
          <a:r>
            <a:rPr lang="sr-Cyrl-R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sr-Cyrl-RS" dirty="0">
              <a:solidFill>
                <a:schemeClr val="accent6">
                  <a:lumMod val="50000"/>
                </a:schemeClr>
              </a:solidFill>
              <a:latin typeface="Century Gothic" panose="020B0502020202020204"/>
              <a:ea typeface="+mn-ea"/>
              <a:cs typeface="+mn-cs"/>
            </a:rPr>
            <a:t>Мотив „чаше молитвене“</a:t>
          </a:r>
          <a:endParaRPr lang="en-US" dirty="0">
            <a:solidFill>
              <a:schemeClr val="accent6">
                <a:lumMod val="50000"/>
              </a:schemeClr>
            </a:solidFill>
            <a:latin typeface="Century Gothic" panose="020B0502020202020204"/>
            <a:ea typeface="+mn-ea"/>
            <a:cs typeface="+mn-cs"/>
          </a:endParaRPr>
        </a:p>
      </dgm:t>
    </dgm:pt>
    <dgm:pt modelId="{E47CAF2B-7C25-4726-AB12-7CA4A20DC665}" type="parTrans" cxnId="{AE9AFF2F-3F0D-4569-81A2-36660F8CA09F}">
      <dgm:prSet/>
      <dgm:spPr/>
      <dgm:t>
        <a:bodyPr/>
        <a:lstStyle/>
        <a:p>
          <a:endParaRPr lang="en-US"/>
        </a:p>
      </dgm:t>
    </dgm:pt>
    <dgm:pt modelId="{01075531-CDAB-494E-9C6C-1E458CE2EE15}" type="sibTrans" cxnId="{AE9AFF2F-3F0D-4569-81A2-36660F8CA09F}">
      <dgm:prSet/>
      <dgm:spPr/>
      <dgm:t>
        <a:bodyPr/>
        <a:lstStyle/>
        <a:p>
          <a:endParaRPr lang="en-US"/>
        </a:p>
      </dgm:t>
    </dgm:pt>
    <dgm:pt modelId="{2379AEEB-5B39-424D-8BC3-37211A31785D}" type="pres">
      <dgm:prSet presAssocID="{CEB8D415-07A6-4B3E-94D4-3991977DEE1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0E92306-CDF6-4414-8DB8-EB773E2D823F}" type="pres">
      <dgm:prSet presAssocID="{C5E2F922-C6F1-4B77-84DA-63A1BE4061AE}" presName="hierRoot1" presStyleCnt="0"/>
      <dgm:spPr/>
    </dgm:pt>
    <dgm:pt modelId="{A0CC708C-FD7A-4990-AF35-308D28C667D9}" type="pres">
      <dgm:prSet presAssocID="{C5E2F922-C6F1-4B77-84DA-63A1BE4061AE}" presName="composite" presStyleCnt="0"/>
      <dgm:spPr/>
    </dgm:pt>
    <dgm:pt modelId="{DC557483-E894-4513-9873-B25BC26EEF5B}" type="pres">
      <dgm:prSet presAssocID="{C5E2F922-C6F1-4B77-84DA-63A1BE4061AE}" presName="background" presStyleLbl="node0" presStyleIdx="0" presStyleCnt="2"/>
      <dgm:spPr>
        <a:xfrm>
          <a:off x="1174" y="184257"/>
          <a:ext cx="4124157" cy="261883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B31166">
                <a:hueOff val="0"/>
                <a:satOff val="0"/>
                <a:lumOff val="0"/>
                <a:alphaOff val="0"/>
                <a:tint val="98000"/>
                <a:lumMod val="114000"/>
              </a:srgbClr>
            </a:gs>
            <a:gs pos="100000">
              <a:srgbClr val="B31166">
                <a:hueOff val="0"/>
                <a:satOff val="0"/>
                <a:lumOff val="0"/>
                <a:alphaOff val="0"/>
                <a:shade val="90000"/>
                <a:lumMod val="8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gm:spPr>
    </dgm:pt>
    <dgm:pt modelId="{7B30CB35-6155-4456-B064-904CACD90ACF}" type="pres">
      <dgm:prSet presAssocID="{C5E2F922-C6F1-4B77-84DA-63A1BE4061AE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92D921-F459-4F73-A66C-057B18A5CAE6}" type="pres">
      <dgm:prSet presAssocID="{C5E2F922-C6F1-4B77-84DA-63A1BE4061AE}" presName="hierChild2" presStyleCnt="0"/>
      <dgm:spPr/>
    </dgm:pt>
    <dgm:pt modelId="{6E9D7EEF-1353-4FCE-A61A-A68A8577EA8B}" type="pres">
      <dgm:prSet presAssocID="{47F423DD-9A34-46CC-88D8-890236EEB66E}" presName="hierRoot1" presStyleCnt="0"/>
      <dgm:spPr/>
    </dgm:pt>
    <dgm:pt modelId="{0DC56BB1-E445-45B8-AE96-C9035EA9412C}" type="pres">
      <dgm:prSet presAssocID="{47F423DD-9A34-46CC-88D8-890236EEB66E}" presName="composite" presStyleCnt="0"/>
      <dgm:spPr/>
    </dgm:pt>
    <dgm:pt modelId="{B0E8CE47-2287-424A-AC8A-C87E965CCC8D}" type="pres">
      <dgm:prSet presAssocID="{47F423DD-9A34-46CC-88D8-890236EEB66E}" presName="background" presStyleLbl="node0" presStyleIdx="1" presStyleCnt="2"/>
      <dgm:spPr>
        <a:xfrm>
          <a:off x="5041811" y="184257"/>
          <a:ext cx="4124157" cy="261883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B31166">
                <a:hueOff val="0"/>
                <a:satOff val="0"/>
                <a:lumOff val="0"/>
                <a:alphaOff val="0"/>
                <a:tint val="98000"/>
                <a:lumMod val="114000"/>
              </a:srgbClr>
            </a:gs>
            <a:gs pos="100000">
              <a:srgbClr val="B31166">
                <a:hueOff val="0"/>
                <a:satOff val="0"/>
                <a:lumOff val="0"/>
                <a:alphaOff val="0"/>
                <a:shade val="90000"/>
                <a:lumMod val="8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gm:spPr>
    </dgm:pt>
    <dgm:pt modelId="{41F30A22-ED3C-4E22-9EB2-8B4A269468FF}" type="pres">
      <dgm:prSet presAssocID="{47F423DD-9A34-46CC-88D8-890236EEB66E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ECFF29-8C48-449B-95B0-9BA8537B42D2}" type="pres">
      <dgm:prSet presAssocID="{47F423DD-9A34-46CC-88D8-890236EEB66E}" presName="hierChild2" presStyleCnt="0"/>
      <dgm:spPr/>
    </dgm:pt>
  </dgm:ptLst>
  <dgm:cxnLst>
    <dgm:cxn modelId="{871E5841-CAFB-4B4E-92B9-61AA3A653532}" srcId="{CEB8D415-07A6-4B3E-94D4-3991977DEE1D}" destId="{C5E2F922-C6F1-4B77-84DA-63A1BE4061AE}" srcOrd="0" destOrd="0" parTransId="{FAA2C3CE-9B8B-49EF-98DB-B37D78B3D935}" sibTransId="{49C5ADDE-5EFF-4F74-B365-5FCE5F5D690F}"/>
    <dgm:cxn modelId="{AE9AFF2F-3F0D-4569-81A2-36660F8CA09F}" srcId="{CEB8D415-07A6-4B3E-94D4-3991977DEE1D}" destId="{47F423DD-9A34-46CC-88D8-890236EEB66E}" srcOrd="1" destOrd="0" parTransId="{E47CAF2B-7C25-4726-AB12-7CA4A20DC665}" sibTransId="{01075531-CDAB-494E-9C6C-1E458CE2EE15}"/>
    <dgm:cxn modelId="{1E5A5B1B-35BC-4C81-81EF-8D222F50F078}" type="presOf" srcId="{C5E2F922-C6F1-4B77-84DA-63A1BE4061AE}" destId="{7B30CB35-6155-4456-B064-904CACD90ACF}" srcOrd="0" destOrd="0" presId="urn:microsoft.com/office/officeart/2005/8/layout/hierarchy1"/>
    <dgm:cxn modelId="{37764BAB-99CF-456F-B3C4-A5352D2432D9}" type="presOf" srcId="{47F423DD-9A34-46CC-88D8-890236EEB66E}" destId="{41F30A22-ED3C-4E22-9EB2-8B4A269468FF}" srcOrd="0" destOrd="0" presId="urn:microsoft.com/office/officeart/2005/8/layout/hierarchy1"/>
    <dgm:cxn modelId="{2D3A08EE-BFBD-4D01-81C9-ECB1D54ACC19}" type="presOf" srcId="{CEB8D415-07A6-4B3E-94D4-3991977DEE1D}" destId="{2379AEEB-5B39-424D-8BC3-37211A31785D}" srcOrd="0" destOrd="0" presId="urn:microsoft.com/office/officeart/2005/8/layout/hierarchy1"/>
    <dgm:cxn modelId="{76EA1A68-9608-4953-A014-C72B18474D40}" type="presParOf" srcId="{2379AEEB-5B39-424D-8BC3-37211A31785D}" destId="{F0E92306-CDF6-4414-8DB8-EB773E2D823F}" srcOrd="0" destOrd="0" presId="urn:microsoft.com/office/officeart/2005/8/layout/hierarchy1"/>
    <dgm:cxn modelId="{4BC18CBE-3398-4D97-9276-34D44A21D98F}" type="presParOf" srcId="{F0E92306-CDF6-4414-8DB8-EB773E2D823F}" destId="{A0CC708C-FD7A-4990-AF35-308D28C667D9}" srcOrd="0" destOrd="0" presId="urn:microsoft.com/office/officeart/2005/8/layout/hierarchy1"/>
    <dgm:cxn modelId="{391BD0EE-2B53-412F-AF79-227783D47A91}" type="presParOf" srcId="{A0CC708C-FD7A-4990-AF35-308D28C667D9}" destId="{DC557483-E894-4513-9873-B25BC26EEF5B}" srcOrd="0" destOrd="0" presId="urn:microsoft.com/office/officeart/2005/8/layout/hierarchy1"/>
    <dgm:cxn modelId="{71FC7F4A-DDA8-43E2-98D7-7EC2B50D08A0}" type="presParOf" srcId="{A0CC708C-FD7A-4990-AF35-308D28C667D9}" destId="{7B30CB35-6155-4456-B064-904CACD90ACF}" srcOrd="1" destOrd="0" presId="urn:microsoft.com/office/officeart/2005/8/layout/hierarchy1"/>
    <dgm:cxn modelId="{6E366BE7-CD15-4D0D-BA9D-9718B62E892F}" type="presParOf" srcId="{F0E92306-CDF6-4414-8DB8-EB773E2D823F}" destId="{2092D921-F459-4F73-A66C-057B18A5CAE6}" srcOrd="1" destOrd="0" presId="urn:microsoft.com/office/officeart/2005/8/layout/hierarchy1"/>
    <dgm:cxn modelId="{7726F1CF-B60F-4A00-9077-D4F18A3E368F}" type="presParOf" srcId="{2379AEEB-5B39-424D-8BC3-37211A31785D}" destId="{6E9D7EEF-1353-4FCE-A61A-A68A8577EA8B}" srcOrd="1" destOrd="0" presId="urn:microsoft.com/office/officeart/2005/8/layout/hierarchy1"/>
    <dgm:cxn modelId="{A145E038-9C83-4E6E-A6E8-B7A67CA57DCA}" type="presParOf" srcId="{6E9D7EEF-1353-4FCE-A61A-A68A8577EA8B}" destId="{0DC56BB1-E445-45B8-AE96-C9035EA9412C}" srcOrd="0" destOrd="0" presId="urn:microsoft.com/office/officeart/2005/8/layout/hierarchy1"/>
    <dgm:cxn modelId="{820F4A3A-0A49-429C-B6BF-AE7FD5DC638C}" type="presParOf" srcId="{0DC56BB1-E445-45B8-AE96-C9035EA9412C}" destId="{B0E8CE47-2287-424A-AC8A-C87E965CCC8D}" srcOrd="0" destOrd="0" presId="urn:microsoft.com/office/officeart/2005/8/layout/hierarchy1"/>
    <dgm:cxn modelId="{3AACDE01-FE1F-4415-B1EF-655C842F82E6}" type="presParOf" srcId="{0DC56BB1-E445-45B8-AE96-C9035EA9412C}" destId="{41F30A22-ED3C-4E22-9EB2-8B4A269468FF}" srcOrd="1" destOrd="0" presId="urn:microsoft.com/office/officeart/2005/8/layout/hierarchy1"/>
    <dgm:cxn modelId="{841DC74F-01F9-4D0B-8396-C70F6F9F385A}" type="presParOf" srcId="{6E9D7EEF-1353-4FCE-A61A-A68A8577EA8B}" destId="{28ECFF29-8C48-449B-95B0-9BA8537B42D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9C1201-2E71-491A-B36A-585C5CE93DAB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4AC5331-4D81-4A00-9183-92EEFD064972}">
      <dgm:prSet custT="1"/>
      <dgm:spPr/>
      <dgm:t>
        <a:bodyPr/>
        <a:lstStyle/>
        <a:p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Ове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песме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 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обухватају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песме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о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хајдуцима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храбрим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српским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одметницима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који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су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се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борили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против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турског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зулума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и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били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заштитници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поробљеног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српског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народа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sr-Cyrl-RS" sz="1800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sr-Cyrl-RS" sz="1800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627B0F-A281-4434-BF34-0F6CCE1D918A}" type="parTrans" cxnId="{AE86233A-C7DE-4D00-88DC-4E84D87A63FB}">
      <dgm:prSet/>
      <dgm:spPr/>
      <dgm:t>
        <a:bodyPr/>
        <a:lstStyle/>
        <a:p>
          <a:endParaRPr lang="en-US"/>
        </a:p>
      </dgm:t>
    </dgm:pt>
    <dgm:pt modelId="{1A307AB7-2E83-4033-81A0-E6F7ABEF53AD}" type="sibTrans" cxnId="{AE86233A-C7DE-4D00-88DC-4E84D87A63FB}">
      <dgm:prSet/>
      <dgm:spPr/>
      <dgm:t>
        <a:bodyPr/>
        <a:lstStyle/>
        <a:p>
          <a:endParaRPr lang="en-US"/>
        </a:p>
      </dgm:t>
    </dgm:pt>
    <dgm:pt modelId="{7D9CAD6D-79BD-4ECF-8E0F-44537900C202}">
      <dgm:prSet custT="1"/>
      <dgm:spPr/>
      <dgm:t>
        <a:bodyPr/>
        <a:lstStyle/>
        <a:p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Кад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је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реч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о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српским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хајдуцима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која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се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посебно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множила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после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најезде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Турака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на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српским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територијама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романтично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тумачење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да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су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они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борци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за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слободу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српског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народа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нема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ваљане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потврде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у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стварности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D6CE7047-0A2F-487C-AFAE-5B8F8FEE27B2}" type="parTrans" cxnId="{BDDF8B16-B1C3-4AAC-88FF-D440E58FB4DD}">
      <dgm:prSet/>
      <dgm:spPr/>
      <dgm:t>
        <a:bodyPr/>
        <a:lstStyle/>
        <a:p>
          <a:endParaRPr lang="en-US"/>
        </a:p>
      </dgm:t>
    </dgm:pt>
    <dgm:pt modelId="{6DD4A897-6B11-494E-B357-97076AB7F7F6}" type="sibTrans" cxnId="{BDDF8B16-B1C3-4AAC-88FF-D440E58FB4DD}">
      <dgm:prSet/>
      <dgm:spPr/>
      <dgm:t>
        <a:bodyPr/>
        <a:lstStyle/>
        <a:p>
          <a:endParaRPr lang="en-US"/>
        </a:p>
      </dgm:t>
    </dgm:pt>
    <dgm:pt modelId="{7903A680-AAB9-4C10-9B56-4686D71DBA11}">
      <dgm:prSet custT="1"/>
      <dgm:spPr/>
      <dgm:t>
        <a:bodyPr/>
        <a:lstStyle/>
        <a:p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Нај</a:t>
          </a:r>
          <a:r>
            <a:rPr lang="sr-Cyrl-RS" sz="1800" dirty="0">
              <a:latin typeface="Arial" panose="020B0604020202020204" pitchFamily="34" charset="0"/>
              <a:cs typeface="Arial" panose="020B0604020202020204" pitchFamily="34" charset="0"/>
            </a:rPr>
            <a:t>чешће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теме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које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се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јављају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у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песмама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о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хајдуцима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су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хајдучки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мегдани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избављење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хајдука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из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тамнице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неверни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побратим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кум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или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јатак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неверна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жена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отмица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девојке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D90DE660-261F-4C83-A0B6-25AE8C563AC0}" type="parTrans" cxnId="{EC8663E0-43B5-407D-896F-FFC942107431}">
      <dgm:prSet/>
      <dgm:spPr/>
      <dgm:t>
        <a:bodyPr/>
        <a:lstStyle/>
        <a:p>
          <a:endParaRPr lang="en-US"/>
        </a:p>
      </dgm:t>
    </dgm:pt>
    <dgm:pt modelId="{D6FA5E7B-92E3-4EDB-A2DF-1A77FC9C34A0}" type="sibTrans" cxnId="{EC8663E0-43B5-407D-896F-FFC942107431}">
      <dgm:prSet/>
      <dgm:spPr/>
      <dgm:t>
        <a:bodyPr/>
        <a:lstStyle/>
        <a:p>
          <a:endParaRPr lang="en-US"/>
        </a:p>
      </dgm:t>
    </dgm:pt>
    <dgm:pt modelId="{65E4CC6A-3477-4F6B-A183-AB513C6EF442}" type="pres">
      <dgm:prSet presAssocID="{C09C1201-2E71-491A-B36A-585C5CE93DA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B39872-4889-437D-93BC-3AAC174B8660}" type="pres">
      <dgm:prSet presAssocID="{04AC5331-4D81-4A00-9183-92EEFD064972}" presName="thickLine" presStyleLbl="alignNode1" presStyleIdx="0" presStyleCnt="3"/>
      <dgm:spPr/>
    </dgm:pt>
    <dgm:pt modelId="{05771D61-811C-4BF2-8CFF-1AA229AEF116}" type="pres">
      <dgm:prSet presAssocID="{04AC5331-4D81-4A00-9183-92EEFD064972}" presName="horz1" presStyleCnt="0"/>
      <dgm:spPr/>
    </dgm:pt>
    <dgm:pt modelId="{6B0B58AF-997A-4043-906D-1D016F56C0B9}" type="pres">
      <dgm:prSet presAssocID="{04AC5331-4D81-4A00-9183-92EEFD064972}" presName="tx1" presStyleLbl="revTx" presStyleIdx="0" presStyleCnt="3" custScaleY="166801"/>
      <dgm:spPr/>
      <dgm:t>
        <a:bodyPr/>
        <a:lstStyle/>
        <a:p>
          <a:endParaRPr lang="en-US"/>
        </a:p>
      </dgm:t>
    </dgm:pt>
    <dgm:pt modelId="{F99683B0-0E11-4320-8525-E467D5E030B1}" type="pres">
      <dgm:prSet presAssocID="{04AC5331-4D81-4A00-9183-92EEFD064972}" presName="vert1" presStyleCnt="0"/>
      <dgm:spPr/>
    </dgm:pt>
    <dgm:pt modelId="{AA3070E6-1564-4F69-9BD8-D7C3C10F48E8}" type="pres">
      <dgm:prSet presAssocID="{7D9CAD6D-79BD-4ECF-8E0F-44537900C202}" presName="thickLine" presStyleLbl="alignNode1" presStyleIdx="1" presStyleCnt="3"/>
      <dgm:spPr/>
    </dgm:pt>
    <dgm:pt modelId="{2FF77745-D521-46DD-9E93-C537F91C4C1A}" type="pres">
      <dgm:prSet presAssocID="{7D9CAD6D-79BD-4ECF-8E0F-44537900C202}" presName="horz1" presStyleCnt="0"/>
      <dgm:spPr/>
    </dgm:pt>
    <dgm:pt modelId="{5A707213-85B9-4B95-83B7-36778E6AB527}" type="pres">
      <dgm:prSet presAssocID="{7D9CAD6D-79BD-4ECF-8E0F-44537900C202}" presName="tx1" presStyleLbl="revTx" presStyleIdx="1" presStyleCnt="3" custScaleY="105298" custLinFactNeighborX="86" custLinFactNeighborY="-38107"/>
      <dgm:spPr/>
      <dgm:t>
        <a:bodyPr/>
        <a:lstStyle/>
        <a:p>
          <a:endParaRPr lang="en-US"/>
        </a:p>
      </dgm:t>
    </dgm:pt>
    <dgm:pt modelId="{163F5993-D7E9-464B-8869-5B8719C5A254}" type="pres">
      <dgm:prSet presAssocID="{7D9CAD6D-79BD-4ECF-8E0F-44537900C202}" presName="vert1" presStyleCnt="0"/>
      <dgm:spPr/>
    </dgm:pt>
    <dgm:pt modelId="{CA9567A9-97ED-4B36-AFA3-4587D2A188DB}" type="pres">
      <dgm:prSet presAssocID="{7903A680-AAB9-4C10-9B56-4686D71DBA11}" presName="thickLine" presStyleLbl="alignNode1" presStyleIdx="2" presStyleCnt="3" custLinFactNeighborX="-481" custLinFactNeighborY="-59391"/>
      <dgm:spPr/>
    </dgm:pt>
    <dgm:pt modelId="{64EBE10E-9E0F-4105-8A9A-D5BAB4A58798}" type="pres">
      <dgm:prSet presAssocID="{7903A680-AAB9-4C10-9B56-4686D71DBA11}" presName="horz1" presStyleCnt="0"/>
      <dgm:spPr/>
    </dgm:pt>
    <dgm:pt modelId="{2585F089-D36A-449E-9C98-A1D457852314}" type="pres">
      <dgm:prSet presAssocID="{7903A680-AAB9-4C10-9B56-4686D71DBA11}" presName="tx1" presStyleLbl="revTx" presStyleIdx="2" presStyleCnt="3"/>
      <dgm:spPr/>
      <dgm:t>
        <a:bodyPr/>
        <a:lstStyle/>
        <a:p>
          <a:endParaRPr lang="en-US"/>
        </a:p>
      </dgm:t>
    </dgm:pt>
    <dgm:pt modelId="{5C4932B9-1D5D-443D-850F-B1A0F19E68E5}" type="pres">
      <dgm:prSet presAssocID="{7903A680-AAB9-4C10-9B56-4686D71DBA11}" presName="vert1" presStyleCnt="0"/>
      <dgm:spPr/>
    </dgm:pt>
  </dgm:ptLst>
  <dgm:cxnLst>
    <dgm:cxn modelId="{95BCE1CF-7788-41A9-86F5-31EBB520A193}" type="presOf" srcId="{7D9CAD6D-79BD-4ECF-8E0F-44537900C202}" destId="{5A707213-85B9-4B95-83B7-36778E6AB527}" srcOrd="0" destOrd="0" presId="urn:microsoft.com/office/officeart/2008/layout/LinedList"/>
    <dgm:cxn modelId="{7BB2D612-3FE8-4BF9-AE15-02B80C09CCDD}" type="presOf" srcId="{C09C1201-2E71-491A-B36A-585C5CE93DAB}" destId="{65E4CC6A-3477-4F6B-A183-AB513C6EF442}" srcOrd="0" destOrd="0" presId="urn:microsoft.com/office/officeart/2008/layout/LinedList"/>
    <dgm:cxn modelId="{CC7D7E39-6602-4AD8-A54D-F996F716B04F}" type="presOf" srcId="{7903A680-AAB9-4C10-9B56-4686D71DBA11}" destId="{2585F089-D36A-449E-9C98-A1D457852314}" srcOrd="0" destOrd="0" presId="urn:microsoft.com/office/officeart/2008/layout/LinedList"/>
    <dgm:cxn modelId="{EC8663E0-43B5-407D-896F-FFC942107431}" srcId="{C09C1201-2E71-491A-B36A-585C5CE93DAB}" destId="{7903A680-AAB9-4C10-9B56-4686D71DBA11}" srcOrd="2" destOrd="0" parTransId="{D90DE660-261F-4C83-A0B6-25AE8C563AC0}" sibTransId="{D6FA5E7B-92E3-4EDB-A2DF-1A77FC9C34A0}"/>
    <dgm:cxn modelId="{BDDF8B16-B1C3-4AAC-88FF-D440E58FB4DD}" srcId="{C09C1201-2E71-491A-B36A-585C5CE93DAB}" destId="{7D9CAD6D-79BD-4ECF-8E0F-44537900C202}" srcOrd="1" destOrd="0" parTransId="{D6CE7047-0A2F-487C-AFAE-5B8F8FEE27B2}" sibTransId="{6DD4A897-6B11-494E-B357-97076AB7F7F6}"/>
    <dgm:cxn modelId="{7D37FD9B-F21E-49A0-9E58-AC289E3DDBB3}" type="presOf" srcId="{04AC5331-4D81-4A00-9183-92EEFD064972}" destId="{6B0B58AF-997A-4043-906D-1D016F56C0B9}" srcOrd="0" destOrd="0" presId="urn:microsoft.com/office/officeart/2008/layout/LinedList"/>
    <dgm:cxn modelId="{AE86233A-C7DE-4D00-88DC-4E84D87A63FB}" srcId="{C09C1201-2E71-491A-B36A-585C5CE93DAB}" destId="{04AC5331-4D81-4A00-9183-92EEFD064972}" srcOrd="0" destOrd="0" parTransId="{3A627B0F-A281-4434-BF34-0F6CCE1D918A}" sibTransId="{1A307AB7-2E83-4033-81A0-E6F7ABEF53AD}"/>
    <dgm:cxn modelId="{27AD83B4-C598-4EA6-A6DD-5DAF8F69BC0C}" type="presParOf" srcId="{65E4CC6A-3477-4F6B-A183-AB513C6EF442}" destId="{0EB39872-4889-437D-93BC-3AAC174B8660}" srcOrd="0" destOrd="0" presId="urn:microsoft.com/office/officeart/2008/layout/LinedList"/>
    <dgm:cxn modelId="{FAC01010-FA94-4AEC-90F0-348CF8BD95F5}" type="presParOf" srcId="{65E4CC6A-3477-4F6B-A183-AB513C6EF442}" destId="{05771D61-811C-4BF2-8CFF-1AA229AEF116}" srcOrd="1" destOrd="0" presId="urn:microsoft.com/office/officeart/2008/layout/LinedList"/>
    <dgm:cxn modelId="{DC3A2D7F-F0F3-4F6F-980F-9AF5E7C2E6EC}" type="presParOf" srcId="{05771D61-811C-4BF2-8CFF-1AA229AEF116}" destId="{6B0B58AF-997A-4043-906D-1D016F56C0B9}" srcOrd="0" destOrd="0" presId="urn:microsoft.com/office/officeart/2008/layout/LinedList"/>
    <dgm:cxn modelId="{868040D0-0AC0-471F-8250-2F09B50AB4CA}" type="presParOf" srcId="{05771D61-811C-4BF2-8CFF-1AA229AEF116}" destId="{F99683B0-0E11-4320-8525-E467D5E030B1}" srcOrd="1" destOrd="0" presId="urn:microsoft.com/office/officeart/2008/layout/LinedList"/>
    <dgm:cxn modelId="{0AC2CB98-509E-4CB5-B25C-2A36D34E504F}" type="presParOf" srcId="{65E4CC6A-3477-4F6B-A183-AB513C6EF442}" destId="{AA3070E6-1564-4F69-9BD8-D7C3C10F48E8}" srcOrd="2" destOrd="0" presId="urn:microsoft.com/office/officeart/2008/layout/LinedList"/>
    <dgm:cxn modelId="{97178399-E5D8-4EE4-B014-3D9E3B439AA9}" type="presParOf" srcId="{65E4CC6A-3477-4F6B-A183-AB513C6EF442}" destId="{2FF77745-D521-46DD-9E93-C537F91C4C1A}" srcOrd="3" destOrd="0" presId="urn:microsoft.com/office/officeart/2008/layout/LinedList"/>
    <dgm:cxn modelId="{E8C70061-C2FE-4EC8-93A8-1A7FB81587FB}" type="presParOf" srcId="{2FF77745-D521-46DD-9E93-C537F91C4C1A}" destId="{5A707213-85B9-4B95-83B7-36778E6AB527}" srcOrd="0" destOrd="0" presId="urn:microsoft.com/office/officeart/2008/layout/LinedList"/>
    <dgm:cxn modelId="{462A7A9E-51FE-4213-B4D7-D6CF5A65BEED}" type="presParOf" srcId="{2FF77745-D521-46DD-9E93-C537F91C4C1A}" destId="{163F5993-D7E9-464B-8869-5B8719C5A254}" srcOrd="1" destOrd="0" presId="urn:microsoft.com/office/officeart/2008/layout/LinedList"/>
    <dgm:cxn modelId="{9C05D67B-2E9D-412D-887D-15E8483EE096}" type="presParOf" srcId="{65E4CC6A-3477-4F6B-A183-AB513C6EF442}" destId="{CA9567A9-97ED-4B36-AFA3-4587D2A188DB}" srcOrd="4" destOrd="0" presId="urn:microsoft.com/office/officeart/2008/layout/LinedList"/>
    <dgm:cxn modelId="{F35E2617-FFD3-45DB-8F7C-F8C390C9BFEB}" type="presParOf" srcId="{65E4CC6A-3477-4F6B-A183-AB513C6EF442}" destId="{64EBE10E-9E0F-4105-8A9A-D5BAB4A58798}" srcOrd="5" destOrd="0" presId="urn:microsoft.com/office/officeart/2008/layout/LinedList"/>
    <dgm:cxn modelId="{ADCB34D0-CF72-4D00-902A-1E9275CC8E37}" type="presParOf" srcId="{64EBE10E-9E0F-4105-8A9A-D5BAB4A58798}" destId="{2585F089-D36A-449E-9C98-A1D457852314}" srcOrd="0" destOrd="0" presId="urn:microsoft.com/office/officeart/2008/layout/LinedList"/>
    <dgm:cxn modelId="{1CE8AD7D-FB4E-4BB6-889E-FD52FF1FE177}" type="presParOf" srcId="{64EBE10E-9E0F-4105-8A9A-D5BAB4A58798}" destId="{5C4932B9-1D5D-443D-850F-B1A0F19E68E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E17D71-EE2E-4781-BFBA-D30F85B6262E}" type="doc">
      <dgm:prSet loTypeId="urn:microsoft.com/office/officeart/2005/8/layout/hierarchy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22E9E45-E113-4D6F-BC7E-C66B409F2C50}">
      <dgm:prSet/>
      <dgm:spPr/>
      <dgm:t>
        <a:bodyPr/>
        <a:lstStyle/>
        <a:p>
          <a:r>
            <a:rPr lang="en-US" dirty="0" err="1"/>
            <a:t>Познате</a:t>
          </a:r>
          <a:r>
            <a:rPr lang="en-US" dirty="0"/>
            <a:t> </a:t>
          </a:r>
          <a:r>
            <a:rPr lang="en-US" dirty="0" err="1"/>
            <a:t>песме</a:t>
          </a:r>
          <a:r>
            <a:rPr lang="en-US" dirty="0"/>
            <a:t> </a:t>
          </a:r>
          <a:r>
            <a:rPr lang="en-US" dirty="0" err="1"/>
            <a:t>су</a:t>
          </a:r>
          <a:r>
            <a:rPr lang="en-US" dirty="0"/>
            <a:t>: </a:t>
          </a:r>
          <a:r>
            <a:rPr lang="en-US" dirty="0" err="1">
              <a:solidFill>
                <a:srgbClr val="7030A0"/>
              </a:solidFill>
            </a:rPr>
            <a:t>Бој</a:t>
          </a:r>
          <a:r>
            <a:rPr lang="en-US" dirty="0">
              <a:solidFill>
                <a:srgbClr val="7030A0"/>
              </a:solidFill>
            </a:rPr>
            <a:t> </a:t>
          </a:r>
          <a:r>
            <a:rPr lang="en-US" dirty="0" err="1">
              <a:solidFill>
                <a:srgbClr val="7030A0"/>
              </a:solidFill>
            </a:rPr>
            <a:t>на</a:t>
          </a:r>
          <a:r>
            <a:rPr lang="en-US" dirty="0">
              <a:solidFill>
                <a:srgbClr val="7030A0"/>
              </a:solidFill>
            </a:rPr>
            <a:t> </a:t>
          </a:r>
          <a:r>
            <a:rPr lang="en-US" dirty="0" err="1">
              <a:solidFill>
                <a:srgbClr val="7030A0"/>
              </a:solidFill>
            </a:rPr>
            <a:t>Мишару</a:t>
          </a:r>
          <a:r>
            <a:rPr lang="en-US" dirty="0">
              <a:solidFill>
                <a:srgbClr val="7030A0"/>
              </a:solidFill>
            </a:rPr>
            <a:t>, </a:t>
          </a:r>
          <a:r>
            <a:rPr lang="en-US" dirty="0" err="1">
              <a:solidFill>
                <a:srgbClr val="7030A0"/>
              </a:solidFill>
            </a:rPr>
            <a:t>Бој</a:t>
          </a:r>
          <a:r>
            <a:rPr lang="en-US" dirty="0">
              <a:solidFill>
                <a:srgbClr val="7030A0"/>
              </a:solidFill>
            </a:rPr>
            <a:t> </a:t>
          </a:r>
          <a:r>
            <a:rPr lang="en-US" dirty="0" err="1">
              <a:solidFill>
                <a:srgbClr val="7030A0"/>
              </a:solidFill>
            </a:rPr>
            <a:t>на</a:t>
          </a:r>
          <a:r>
            <a:rPr lang="en-US" dirty="0">
              <a:solidFill>
                <a:srgbClr val="7030A0"/>
              </a:solidFill>
            </a:rPr>
            <a:t> </a:t>
          </a:r>
          <a:r>
            <a:rPr lang="en-US" dirty="0" err="1">
              <a:solidFill>
                <a:srgbClr val="7030A0"/>
              </a:solidFill>
            </a:rPr>
            <a:t>Салашу</a:t>
          </a:r>
          <a:r>
            <a:rPr lang="en-US" dirty="0">
              <a:solidFill>
                <a:srgbClr val="7030A0"/>
              </a:solidFill>
            </a:rPr>
            <a:t>, </a:t>
          </a:r>
          <a:r>
            <a:rPr lang="en-US" dirty="0" err="1">
              <a:solidFill>
                <a:srgbClr val="7030A0"/>
              </a:solidFill>
            </a:rPr>
            <a:t>Бој</a:t>
          </a:r>
          <a:r>
            <a:rPr lang="en-US" dirty="0">
              <a:solidFill>
                <a:srgbClr val="7030A0"/>
              </a:solidFill>
            </a:rPr>
            <a:t> </a:t>
          </a:r>
          <a:r>
            <a:rPr lang="en-US" dirty="0" err="1">
              <a:solidFill>
                <a:srgbClr val="7030A0"/>
              </a:solidFill>
            </a:rPr>
            <a:t>на</a:t>
          </a:r>
          <a:r>
            <a:rPr lang="en-US" dirty="0">
              <a:solidFill>
                <a:srgbClr val="7030A0"/>
              </a:solidFill>
            </a:rPr>
            <a:t> </a:t>
          </a:r>
          <a:r>
            <a:rPr lang="en-US" dirty="0" err="1">
              <a:solidFill>
                <a:srgbClr val="7030A0"/>
              </a:solidFill>
            </a:rPr>
            <a:t>Чокешени</a:t>
          </a:r>
          <a:endParaRPr lang="en-US" dirty="0">
            <a:solidFill>
              <a:srgbClr val="7030A0"/>
            </a:solidFill>
          </a:endParaRPr>
        </a:p>
      </dgm:t>
    </dgm:pt>
    <dgm:pt modelId="{EE051BEE-E724-4E03-94CD-1B3D20989D6A}" type="parTrans" cxnId="{1CAE263F-11B8-4930-9F6F-8EBFE0F45F9E}">
      <dgm:prSet/>
      <dgm:spPr/>
      <dgm:t>
        <a:bodyPr/>
        <a:lstStyle/>
        <a:p>
          <a:endParaRPr lang="en-US"/>
        </a:p>
      </dgm:t>
    </dgm:pt>
    <dgm:pt modelId="{E14F59B9-9C54-4952-AAC6-9AC8160F08FC}" type="sibTrans" cxnId="{1CAE263F-11B8-4930-9F6F-8EBFE0F45F9E}">
      <dgm:prSet/>
      <dgm:spPr/>
      <dgm:t>
        <a:bodyPr/>
        <a:lstStyle/>
        <a:p>
          <a:endParaRPr lang="en-US"/>
        </a:p>
      </dgm:t>
    </dgm:pt>
    <dgm:pt modelId="{DCED5661-B25E-4CE1-9C82-84BA7E7D5D96}">
      <dgm:prSet/>
      <dgm:spPr/>
      <dgm:t>
        <a:bodyPr/>
        <a:lstStyle/>
        <a:p>
          <a:r>
            <a:rPr lang="sr-Cyrl-RS" b="1" dirty="0">
              <a:solidFill>
                <a:srgbClr val="7030A0"/>
              </a:solidFill>
            </a:rPr>
            <a:t>Почетак буне против дахија</a:t>
          </a:r>
          <a:endParaRPr lang="en-US" dirty="0">
            <a:solidFill>
              <a:srgbClr val="7030A0"/>
            </a:solidFill>
          </a:endParaRPr>
        </a:p>
      </dgm:t>
    </dgm:pt>
    <dgm:pt modelId="{E2AE5C91-4832-4870-ABD6-343B1E996959}" type="parTrans" cxnId="{50093E51-4C95-4C9A-9608-0671AC41A3B3}">
      <dgm:prSet/>
      <dgm:spPr/>
      <dgm:t>
        <a:bodyPr/>
        <a:lstStyle/>
        <a:p>
          <a:endParaRPr lang="en-US"/>
        </a:p>
      </dgm:t>
    </dgm:pt>
    <dgm:pt modelId="{C48E1222-93C0-41A6-8755-783D2A627644}" type="sibTrans" cxnId="{50093E51-4C95-4C9A-9608-0671AC41A3B3}">
      <dgm:prSet/>
      <dgm:spPr/>
      <dgm:t>
        <a:bodyPr/>
        <a:lstStyle/>
        <a:p>
          <a:endParaRPr lang="en-US"/>
        </a:p>
      </dgm:t>
    </dgm:pt>
    <dgm:pt modelId="{CF115303-175A-4D2E-A4EF-A8468D0CD69B}">
      <dgm:prSet custT="1"/>
      <dgm:spPr/>
      <dgm:t>
        <a:bodyPr/>
        <a:lstStyle/>
        <a:p>
          <a:r>
            <a:rPr lang="sr-Cyrl-RS" sz="1800" dirty="0">
              <a:latin typeface="Arial" panose="020B0604020202020204" pitchFamily="34" charset="0"/>
              <a:cs typeface="Arial" panose="020B0604020202020204" pitchFamily="34" charset="0"/>
            </a:rPr>
            <a:t>„Кад устане кука и мотика биће Турком по Медији мука...“</a:t>
          </a:r>
        </a:p>
        <a:p>
          <a:r>
            <a:rPr lang="sr-Cyrl-RS" sz="18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Стилска фигура:</a:t>
          </a:r>
        </a:p>
        <a:p>
          <a:r>
            <a:rPr lang="sr-Cyrl-RS" sz="18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МЕТОНИМИЈА</a:t>
          </a:r>
          <a:endParaRPr lang="en-US" sz="1800" dirty="0">
            <a:solidFill>
              <a:schemeClr val="accent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DE19A8-D5A2-48B0-9DA1-585D58455510}" type="parTrans" cxnId="{5E1F552D-47C2-4363-8861-ECB59E3E8AB6}">
      <dgm:prSet/>
      <dgm:spPr/>
      <dgm:t>
        <a:bodyPr/>
        <a:lstStyle/>
        <a:p>
          <a:endParaRPr lang="en-US"/>
        </a:p>
      </dgm:t>
    </dgm:pt>
    <dgm:pt modelId="{82D05BD9-DA9E-43E1-9E67-BBDC1FD7D44C}" type="sibTrans" cxnId="{5E1F552D-47C2-4363-8861-ECB59E3E8AB6}">
      <dgm:prSet/>
      <dgm:spPr/>
      <dgm:t>
        <a:bodyPr/>
        <a:lstStyle/>
        <a:p>
          <a:endParaRPr lang="en-US"/>
        </a:p>
      </dgm:t>
    </dgm:pt>
    <dgm:pt modelId="{D1C2D369-7A6F-4639-8B76-C503CC196558}" type="pres">
      <dgm:prSet presAssocID="{1EE17D71-EE2E-4781-BFBA-D30F85B6262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A7A2915-6FA2-4A79-80FA-1C0DC2732AB0}" type="pres">
      <dgm:prSet presAssocID="{622E9E45-E113-4D6F-BC7E-C66B409F2C50}" presName="hierRoot1" presStyleCnt="0"/>
      <dgm:spPr/>
    </dgm:pt>
    <dgm:pt modelId="{80E55BEF-317D-4A3C-89A0-DAA13B6608FF}" type="pres">
      <dgm:prSet presAssocID="{622E9E45-E113-4D6F-BC7E-C66B409F2C50}" presName="composite" presStyleCnt="0"/>
      <dgm:spPr/>
    </dgm:pt>
    <dgm:pt modelId="{71887B19-536A-4A28-BCF5-59A52058C2A5}" type="pres">
      <dgm:prSet presAssocID="{622E9E45-E113-4D6F-BC7E-C66B409F2C50}" presName="background" presStyleLbl="node0" presStyleIdx="0" presStyleCnt="3"/>
      <dgm:spPr/>
    </dgm:pt>
    <dgm:pt modelId="{8E0E8C8A-6309-491F-A710-77289DBDF3CB}" type="pres">
      <dgm:prSet presAssocID="{622E9E45-E113-4D6F-BC7E-C66B409F2C50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CF4DC0-9EFB-42C1-9278-57BE6B806211}" type="pres">
      <dgm:prSet presAssocID="{622E9E45-E113-4D6F-BC7E-C66B409F2C50}" presName="hierChild2" presStyleCnt="0"/>
      <dgm:spPr/>
    </dgm:pt>
    <dgm:pt modelId="{586BCFBF-7DA2-49C3-9246-C6767835E64B}" type="pres">
      <dgm:prSet presAssocID="{DCED5661-B25E-4CE1-9C82-84BA7E7D5D96}" presName="hierRoot1" presStyleCnt="0"/>
      <dgm:spPr/>
    </dgm:pt>
    <dgm:pt modelId="{6DF8E3E9-1425-4858-B7E3-6DB2277FCE11}" type="pres">
      <dgm:prSet presAssocID="{DCED5661-B25E-4CE1-9C82-84BA7E7D5D96}" presName="composite" presStyleCnt="0"/>
      <dgm:spPr/>
    </dgm:pt>
    <dgm:pt modelId="{D29A3A00-6B6A-474A-A287-F1360FB85935}" type="pres">
      <dgm:prSet presAssocID="{DCED5661-B25E-4CE1-9C82-84BA7E7D5D96}" presName="background" presStyleLbl="node0" presStyleIdx="1" presStyleCnt="3"/>
      <dgm:spPr/>
    </dgm:pt>
    <dgm:pt modelId="{BFFF16F8-0F91-46AA-AAA9-824A41B91930}" type="pres">
      <dgm:prSet presAssocID="{DCED5661-B25E-4CE1-9C82-84BA7E7D5D96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D5C1A4-7AFB-4474-9D9C-0C338F9FE2A9}" type="pres">
      <dgm:prSet presAssocID="{DCED5661-B25E-4CE1-9C82-84BA7E7D5D96}" presName="hierChild2" presStyleCnt="0"/>
      <dgm:spPr/>
    </dgm:pt>
    <dgm:pt modelId="{AE0339FC-6143-4DF2-8862-99E143870E20}" type="pres">
      <dgm:prSet presAssocID="{CF115303-175A-4D2E-A4EF-A8468D0CD69B}" presName="hierRoot1" presStyleCnt="0"/>
      <dgm:spPr/>
    </dgm:pt>
    <dgm:pt modelId="{34D077F2-4C06-49BD-B4BB-58652B9A6BDF}" type="pres">
      <dgm:prSet presAssocID="{CF115303-175A-4D2E-A4EF-A8468D0CD69B}" presName="composite" presStyleCnt="0"/>
      <dgm:spPr/>
    </dgm:pt>
    <dgm:pt modelId="{76E1E6D2-0A03-440E-B667-A800B30822A6}" type="pres">
      <dgm:prSet presAssocID="{CF115303-175A-4D2E-A4EF-A8468D0CD69B}" presName="background" presStyleLbl="node0" presStyleIdx="2" presStyleCnt="3"/>
      <dgm:spPr/>
    </dgm:pt>
    <dgm:pt modelId="{6DB62F07-BCC3-4E29-BDEE-55EEEA46B8C6}" type="pres">
      <dgm:prSet presAssocID="{CF115303-175A-4D2E-A4EF-A8468D0CD69B}" presName="text" presStyleLbl="fgAcc0" presStyleIdx="2" presStyleCnt="3" custLinFactNeighborX="-1582" custLinFactNeighborY="4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2D78B4-0F4E-4154-A712-A71E741BFA44}" type="pres">
      <dgm:prSet presAssocID="{CF115303-175A-4D2E-A4EF-A8468D0CD69B}" presName="hierChild2" presStyleCnt="0"/>
      <dgm:spPr/>
    </dgm:pt>
  </dgm:ptLst>
  <dgm:cxnLst>
    <dgm:cxn modelId="{EC149705-3788-4BA5-9C36-8C7979517757}" type="presOf" srcId="{CF115303-175A-4D2E-A4EF-A8468D0CD69B}" destId="{6DB62F07-BCC3-4E29-BDEE-55EEEA46B8C6}" srcOrd="0" destOrd="0" presId="urn:microsoft.com/office/officeart/2005/8/layout/hierarchy1"/>
    <dgm:cxn modelId="{0CA3F5F1-4126-450E-99A2-11162FDA7273}" type="presOf" srcId="{DCED5661-B25E-4CE1-9C82-84BA7E7D5D96}" destId="{BFFF16F8-0F91-46AA-AAA9-824A41B91930}" srcOrd="0" destOrd="0" presId="urn:microsoft.com/office/officeart/2005/8/layout/hierarchy1"/>
    <dgm:cxn modelId="{DE99B069-5A52-4D27-B7C1-6747C8119D7B}" type="presOf" srcId="{622E9E45-E113-4D6F-BC7E-C66B409F2C50}" destId="{8E0E8C8A-6309-491F-A710-77289DBDF3CB}" srcOrd="0" destOrd="0" presId="urn:microsoft.com/office/officeart/2005/8/layout/hierarchy1"/>
    <dgm:cxn modelId="{5E1F552D-47C2-4363-8861-ECB59E3E8AB6}" srcId="{1EE17D71-EE2E-4781-BFBA-D30F85B6262E}" destId="{CF115303-175A-4D2E-A4EF-A8468D0CD69B}" srcOrd="2" destOrd="0" parTransId="{8EDE19A8-D5A2-48B0-9DA1-585D58455510}" sibTransId="{82D05BD9-DA9E-43E1-9E67-BBDC1FD7D44C}"/>
    <dgm:cxn modelId="{3CC6D084-5246-4FB1-904C-6A237CED8EBF}" type="presOf" srcId="{1EE17D71-EE2E-4781-BFBA-D30F85B6262E}" destId="{D1C2D369-7A6F-4639-8B76-C503CC196558}" srcOrd="0" destOrd="0" presId="urn:microsoft.com/office/officeart/2005/8/layout/hierarchy1"/>
    <dgm:cxn modelId="{1CAE263F-11B8-4930-9F6F-8EBFE0F45F9E}" srcId="{1EE17D71-EE2E-4781-BFBA-D30F85B6262E}" destId="{622E9E45-E113-4D6F-BC7E-C66B409F2C50}" srcOrd="0" destOrd="0" parTransId="{EE051BEE-E724-4E03-94CD-1B3D20989D6A}" sibTransId="{E14F59B9-9C54-4952-AAC6-9AC8160F08FC}"/>
    <dgm:cxn modelId="{50093E51-4C95-4C9A-9608-0671AC41A3B3}" srcId="{1EE17D71-EE2E-4781-BFBA-D30F85B6262E}" destId="{DCED5661-B25E-4CE1-9C82-84BA7E7D5D96}" srcOrd="1" destOrd="0" parTransId="{E2AE5C91-4832-4870-ABD6-343B1E996959}" sibTransId="{C48E1222-93C0-41A6-8755-783D2A627644}"/>
    <dgm:cxn modelId="{7E607A96-43EE-426B-9577-71AA7688F67F}" type="presParOf" srcId="{D1C2D369-7A6F-4639-8B76-C503CC196558}" destId="{0A7A2915-6FA2-4A79-80FA-1C0DC2732AB0}" srcOrd="0" destOrd="0" presId="urn:microsoft.com/office/officeart/2005/8/layout/hierarchy1"/>
    <dgm:cxn modelId="{CCC5F876-9AE0-4E4B-9CAC-B474A48769B1}" type="presParOf" srcId="{0A7A2915-6FA2-4A79-80FA-1C0DC2732AB0}" destId="{80E55BEF-317D-4A3C-89A0-DAA13B6608FF}" srcOrd="0" destOrd="0" presId="urn:microsoft.com/office/officeart/2005/8/layout/hierarchy1"/>
    <dgm:cxn modelId="{13992970-7DBD-493B-8474-B403AA38746A}" type="presParOf" srcId="{80E55BEF-317D-4A3C-89A0-DAA13B6608FF}" destId="{71887B19-536A-4A28-BCF5-59A52058C2A5}" srcOrd="0" destOrd="0" presId="urn:microsoft.com/office/officeart/2005/8/layout/hierarchy1"/>
    <dgm:cxn modelId="{87A47A7B-8AF4-444F-B9AA-FFBB16265F99}" type="presParOf" srcId="{80E55BEF-317D-4A3C-89A0-DAA13B6608FF}" destId="{8E0E8C8A-6309-491F-A710-77289DBDF3CB}" srcOrd="1" destOrd="0" presId="urn:microsoft.com/office/officeart/2005/8/layout/hierarchy1"/>
    <dgm:cxn modelId="{CD8617C0-8BE2-4FBC-BDBB-E1ED957FDC3B}" type="presParOf" srcId="{0A7A2915-6FA2-4A79-80FA-1C0DC2732AB0}" destId="{FECF4DC0-9EFB-42C1-9278-57BE6B806211}" srcOrd="1" destOrd="0" presId="urn:microsoft.com/office/officeart/2005/8/layout/hierarchy1"/>
    <dgm:cxn modelId="{38A27130-C910-40B9-AABE-16280B01E425}" type="presParOf" srcId="{D1C2D369-7A6F-4639-8B76-C503CC196558}" destId="{586BCFBF-7DA2-49C3-9246-C6767835E64B}" srcOrd="1" destOrd="0" presId="urn:microsoft.com/office/officeart/2005/8/layout/hierarchy1"/>
    <dgm:cxn modelId="{D00181CF-B4D3-4012-B149-7CFF4D2D5EB7}" type="presParOf" srcId="{586BCFBF-7DA2-49C3-9246-C6767835E64B}" destId="{6DF8E3E9-1425-4858-B7E3-6DB2277FCE11}" srcOrd="0" destOrd="0" presId="urn:microsoft.com/office/officeart/2005/8/layout/hierarchy1"/>
    <dgm:cxn modelId="{65B95197-5CED-43C9-A5F6-D8BAD3FDB3F5}" type="presParOf" srcId="{6DF8E3E9-1425-4858-B7E3-6DB2277FCE11}" destId="{D29A3A00-6B6A-474A-A287-F1360FB85935}" srcOrd="0" destOrd="0" presId="urn:microsoft.com/office/officeart/2005/8/layout/hierarchy1"/>
    <dgm:cxn modelId="{F3115515-F8D6-4313-8BA0-29385A35045C}" type="presParOf" srcId="{6DF8E3E9-1425-4858-B7E3-6DB2277FCE11}" destId="{BFFF16F8-0F91-46AA-AAA9-824A41B91930}" srcOrd="1" destOrd="0" presId="urn:microsoft.com/office/officeart/2005/8/layout/hierarchy1"/>
    <dgm:cxn modelId="{42D2290F-85D3-4478-8752-674820767A1D}" type="presParOf" srcId="{586BCFBF-7DA2-49C3-9246-C6767835E64B}" destId="{A5D5C1A4-7AFB-4474-9D9C-0C338F9FE2A9}" srcOrd="1" destOrd="0" presId="urn:microsoft.com/office/officeart/2005/8/layout/hierarchy1"/>
    <dgm:cxn modelId="{FBCC3029-5CFE-4A9C-BA14-3D6D3C4BEC50}" type="presParOf" srcId="{D1C2D369-7A6F-4639-8B76-C503CC196558}" destId="{AE0339FC-6143-4DF2-8862-99E143870E20}" srcOrd="2" destOrd="0" presId="urn:microsoft.com/office/officeart/2005/8/layout/hierarchy1"/>
    <dgm:cxn modelId="{5285B224-5874-491C-9802-9674343BDD03}" type="presParOf" srcId="{AE0339FC-6143-4DF2-8862-99E143870E20}" destId="{34D077F2-4C06-49BD-B4BB-58652B9A6BDF}" srcOrd="0" destOrd="0" presId="urn:microsoft.com/office/officeart/2005/8/layout/hierarchy1"/>
    <dgm:cxn modelId="{B1A956F7-61D5-43B0-A6AC-E50A53214244}" type="presParOf" srcId="{34D077F2-4C06-49BD-B4BB-58652B9A6BDF}" destId="{76E1E6D2-0A03-440E-B667-A800B30822A6}" srcOrd="0" destOrd="0" presId="urn:microsoft.com/office/officeart/2005/8/layout/hierarchy1"/>
    <dgm:cxn modelId="{6E96C091-1B2A-4055-91C6-C3DE6A63056A}" type="presParOf" srcId="{34D077F2-4C06-49BD-B4BB-58652B9A6BDF}" destId="{6DB62F07-BCC3-4E29-BDEE-55EEEA46B8C6}" srcOrd="1" destOrd="0" presId="urn:microsoft.com/office/officeart/2005/8/layout/hierarchy1"/>
    <dgm:cxn modelId="{3BB49EBD-6684-4F03-BBC3-2AF155284C61}" type="presParOf" srcId="{AE0339FC-6143-4DF2-8862-99E143870E20}" destId="{1D2D78B4-0F4E-4154-A712-A71E741BFA4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0B125-2B9E-477C-925B-B835694F469F}">
      <dsp:nvSpPr>
        <dsp:cNvPr id="0" name=""/>
        <dsp:cNvSpPr/>
      </dsp:nvSpPr>
      <dsp:spPr>
        <a:xfrm>
          <a:off x="1174" y="184257"/>
          <a:ext cx="4124157" cy="26188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B1C472-34A9-4628-9F61-138049C70B56}">
      <dsp:nvSpPr>
        <dsp:cNvPr id="0" name=""/>
        <dsp:cNvSpPr/>
      </dsp:nvSpPr>
      <dsp:spPr>
        <a:xfrm>
          <a:off x="459414" y="619585"/>
          <a:ext cx="4124157" cy="2618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err="1"/>
            <a:t>Овај</a:t>
          </a:r>
          <a:r>
            <a:rPr lang="en-US" sz="1800" b="0" i="0" kern="1200" dirty="0"/>
            <a:t> </a:t>
          </a:r>
          <a:r>
            <a:rPr lang="sr-Cyrl-RS" sz="1800" b="0" i="0" kern="1200" dirty="0" smtClean="0"/>
            <a:t>тематски круг</a:t>
          </a:r>
          <a:r>
            <a:rPr lang="en-US" sz="1800" b="0" i="0" kern="1200" dirty="0" smtClean="0"/>
            <a:t> </a:t>
          </a:r>
          <a:r>
            <a:rPr lang="en-US" sz="1800" b="0" i="0" kern="1200" dirty="0" err="1"/>
            <a:t>обухвата</a:t>
          </a:r>
          <a:r>
            <a:rPr lang="en-US" sz="1800" b="0" i="0" kern="1200" dirty="0"/>
            <a:t> </a:t>
          </a:r>
          <a:r>
            <a:rPr lang="en-US" sz="1800" b="0" i="0" kern="1200" dirty="0" err="1"/>
            <a:t>песме</a:t>
          </a:r>
          <a:r>
            <a:rPr lang="en-US" sz="1800" b="0" i="0" kern="1200" dirty="0"/>
            <a:t> у </a:t>
          </a:r>
          <a:r>
            <a:rPr lang="en-US" sz="1800" b="0" i="0" kern="1200" dirty="0" err="1"/>
            <a:t>којима</a:t>
          </a:r>
          <a:r>
            <a:rPr lang="en-US" sz="1800" b="0" i="0" kern="1200" dirty="0"/>
            <a:t> </a:t>
          </a:r>
          <a:r>
            <a:rPr lang="en-US" sz="1800" b="0" i="0" kern="1200" dirty="0" err="1"/>
            <a:t>су</a:t>
          </a:r>
          <a:r>
            <a:rPr lang="en-US" sz="1800" b="0" i="0" kern="1200" dirty="0"/>
            <a:t> </a:t>
          </a:r>
          <a:r>
            <a:rPr lang="en-US" sz="1800" b="0" i="0" kern="1200" dirty="0" err="1"/>
            <a:t>народни</a:t>
          </a:r>
          <a:r>
            <a:rPr lang="en-US" sz="1800" b="0" i="0" kern="1200" dirty="0"/>
            <a:t> </a:t>
          </a:r>
          <a:r>
            <a:rPr lang="en-US" sz="1800" b="0" i="0" kern="1200" dirty="0" err="1"/>
            <a:t>певачи</a:t>
          </a:r>
          <a:r>
            <a:rPr lang="en-US" sz="1800" b="0" i="0" kern="1200" dirty="0"/>
            <a:t> </a:t>
          </a:r>
          <a:r>
            <a:rPr lang="en-US" sz="1800" b="0" i="0" kern="1200" dirty="0" err="1"/>
            <a:t>опевали</a:t>
          </a:r>
          <a:r>
            <a:rPr lang="en-US" sz="1800" b="0" i="0" kern="1200" dirty="0"/>
            <a:t> </a:t>
          </a:r>
          <a:r>
            <a:rPr lang="en-US" sz="1800" b="0" i="0" kern="1200" dirty="0" err="1"/>
            <a:t>скоро</a:t>
          </a:r>
          <a:r>
            <a:rPr lang="en-US" sz="1800" b="0" i="0" kern="1200" dirty="0"/>
            <a:t> </a:t>
          </a:r>
          <a:r>
            <a:rPr lang="en-US" sz="1800" b="0" i="0" kern="1200" dirty="0" err="1"/>
            <a:t>цео</a:t>
          </a:r>
          <a:r>
            <a:rPr lang="en-US" sz="1800" b="0" i="0" kern="1200" dirty="0"/>
            <a:t> </a:t>
          </a:r>
          <a:r>
            <a:rPr lang="en-US" sz="1800" b="0" i="0" kern="1200" dirty="0" err="1"/>
            <a:t>живот</a:t>
          </a:r>
          <a:r>
            <a:rPr lang="en-US" sz="1800" b="0" i="0" kern="1200" dirty="0"/>
            <a:t> </a:t>
          </a:r>
          <a:r>
            <a:rPr lang="en-US" sz="1800" b="0" i="0" kern="1200" dirty="0" err="1"/>
            <a:t>Марка</a:t>
          </a:r>
          <a:r>
            <a:rPr lang="en-US" sz="1800" b="0" i="0" kern="1200" dirty="0"/>
            <a:t> </a:t>
          </a:r>
          <a:r>
            <a:rPr lang="en-US" sz="1800" b="0" i="0" kern="1200" dirty="0" err="1"/>
            <a:t>Краљевића</a:t>
          </a:r>
          <a:r>
            <a:rPr lang="en-US" sz="1800" b="0" i="0" kern="1200" dirty="0"/>
            <a:t>, </a:t>
          </a:r>
          <a:r>
            <a:rPr lang="en-US" sz="1800" b="0" i="0" kern="1200" dirty="0" err="1"/>
            <a:t>од</a:t>
          </a:r>
          <a:r>
            <a:rPr lang="en-US" sz="1800" b="0" i="0" kern="1200" dirty="0"/>
            <a:t> </a:t>
          </a:r>
          <a:r>
            <a:rPr lang="sr-Cyrl-RS" sz="1800" b="0" i="0" kern="1200" dirty="0"/>
            <a:t>њ</a:t>
          </a:r>
          <a:r>
            <a:rPr lang="en-US" sz="1800" b="0" i="0" kern="1200" dirty="0" err="1"/>
            <a:t>еговог</a:t>
          </a:r>
          <a:r>
            <a:rPr lang="en-US" sz="1800" b="0" i="0" kern="1200" dirty="0"/>
            <a:t> </a:t>
          </a:r>
          <a:r>
            <a:rPr lang="en-US" sz="1800" b="0" i="0" kern="1200" dirty="0" err="1"/>
            <a:t>рођења</a:t>
          </a:r>
          <a:r>
            <a:rPr lang="en-US" sz="1800" b="0" i="0" kern="1200" dirty="0"/>
            <a:t> </a:t>
          </a:r>
          <a:r>
            <a:rPr lang="en-US" sz="1800" b="0" i="0" kern="1200" dirty="0" err="1"/>
            <a:t>па</a:t>
          </a:r>
          <a:r>
            <a:rPr lang="en-US" sz="1800" b="0" i="0" kern="1200" dirty="0"/>
            <a:t> </a:t>
          </a:r>
          <a:r>
            <a:rPr lang="en-US" sz="1800" b="0" i="0" kern="1200" dirty="0" err="1"/>
            <a:t>до</a:t>
          </a:r>
          <a:r>
            <a:rPr lang="en-US" sz="1800" b="0" i="0" kern="1200" dirty="0"/>
            <a:t> </a:t>
          </a:r>
          <a:r>
            <a:rPr lang="en-US" sz="1800" b="0" i="0" kern="1200" dirty="0" err="1"/>
            <a:t>смрти</a:t>
          </a:r>
          <a:r>
            <a:rPr lang="en-US" sz="1800" b="0" i="0" kern="1200" dirty="0"/>
            <a:t>.</a:t>
          </a:r>
          <a:endParaRPr lang="en-US" sz="1800" kern="1200" dirty="0"/>
        </a:p>
      </dsp:txBody>
      <dsp:txXfrm>
        <a:off x="536117" y="696288"/>
        <a:ext cx="3970751" cy="2465433"/>
      </dsp:txXfrm>
    </dsp:sp>
    <dsp:sp modelId="{8793BB06-CB3F-4DDA-AD5E-BD2DDA00C5D7}">
      <dsp:nvSpPr>
        <dsp:cNvPr id="0" name=""/>
        <dsp:cNvSpPr/>
      </dsp:nvSpPr>
      <dsp:spPr>
        <a:xfrm>
          <a:off x="5041811" y="184257"/>
          <a:ext cx="4124157" cy="26188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A6CA72-347D-4B51-ADAD-44241EDDF9FC}">
      <dsp:nvSpPr>
        <dsp:cNvPr id="0" name=""/>
        <dsp:cNvSpPr/>
      </dsp:nvSpPr>
      <dsp:spPr>
        <a:xfrm>
          <a:off x="5500051" y="619585"/>
          <a:ext cx="4124157" cy="2618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/>
            <a:t>О Марку Краљевићу испевано је више од 300 песама, које по тематици и времену припадају преткосовском, косовском и покосовском циклусу, али се сврставају и у посебан циклус песме о Марку Краљевићу, јер он по њима живи више од 300 година.</a:t>
          </a:r>
          <a:endParaRPr lang="en-US" sz="1800" kern="1200"/>
        </a:p>
      </dsp:txBody>
      <dsp:txXfrm>
        <a:off x="5576754" y="696288"/>
        <a:ext cx="3970751" cy="2465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57483-E894-4513-9873-B25BC26EEF5B}">
      <dsp:nvSpPr>
        <dsp:cNvPr id="0" name=""/>
        <dsp:cNvSpPr/>
      </dsp:nvSpPr>
      <dsp:spPr>
        <a:xfrm>
          <a:off x="1174" y="184257"/>
          <a:ext cx="4124157" cy="261883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B31166">
                <a:hueOff val="0"/>
                <a:satOff val="0"/>
                <a:lumOff val="0"/>
                <a:alphaOff val="0"/>
                <a:tint val="98000"/>
                <a:lumMod val="114000"/>
              </a:srgbClr>
            </a:gs>
            <a:gs pos="100000">
              <a:srgbClr val="B31166">
                <a:hueOff val="0"/>
                <a:satOff val="0"/>
                <a:lumOff val="0"/>
                <a:alphaOff val="0"/>
                <a:shade val="90000"/>
                <a:lumMod val="8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30CB35-6155-4456-B064-904CACD90ACF}">
      <dsp:nvSpPr>
        <dsp:cNvPr id="0" name=""/>
        <dsp:cNvSpPr/>
      </dsp:nvSpPr>
      <dsp:spPr>
        <a:xfrm>
          <a:off x="459414" y="619585"/>
          <a:ext cx="4124157" cy="261883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rnd" cmpd="sng" algn="ctr">
          <a:solidFill>
            <a:srgbClr val="B3116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Најпознатије</a:t>
          </a:r>
          <a:r>
            <a:rPr lang="en-US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n-US" sz="19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песме</a:t>
          </a:r>
          <a:r>
            <a:rPr lang="en-US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n-US" sz="19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овог</a:t>
          </a:r>
          <a:r>
            <a:rPr lang="en-US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n-US" sz="19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циклуса</a:t>
          </a:r>
          <a:r>
            <a:rPr lang="en-US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n-US" sz="19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су</a:t>
          </a:r>
          <a:r>
            <a:rPr lang="en-US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: </a:t>
          </a:r>
          <a:r>
            <a:rPr lang="en-US" sz="1900" b="1" kern="1200" dirty="0" err="1">
              <a:solidFill>
                <a:schemeClr val="accent6">
                  <a:lumMod val="50000"/>
                </a:schemeClr>
              </a:solidFill>
              <a:latin typeface="Century Gothic" panose="020B0502020202020204"/>
              <a:ea typeface="+mn-ea"/>
              <a:cs typeface="+mn-cs"/>
            </a:rPr>
            <a:t>Болани</a:t>
          </a:r>
          <a:r>
            <a:rPr lang="en-US" sz="1900" b="1" kern="1200" dirty="0">
              <a:solidFill>
                <a:schemeClr val="accent6">
                  <a:lumMod val="50000"/>
                </a:scheme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n-US" sz="1900" b="1" kern="1200" dirty="0" err="1">
              <a:solidFill>
                <a:schemeClr val="accent6">
                  <a:lumMod val="50000"/>
                </a:schemeClr>
              </a:solidFill>
              <a:latin typeface="Century Gothic" panose="020B0502020202020204"/>
              <a:ea typeface="+mn-ea"/>
              <a:cs typeface="+mn-cs"/>
            </a:rPr>
            <a:t>Дојчин</a:t>
          </a:r>
          <a:r>
            <a:rPr lang="en-US" sz="1900" b="1" kern="1200" dirty="0">
              <a:solidFill>
                <a:schemeClr val="accent6">
                  <a:lumMod val="50000"/>
                </a:schemeClr>
              </a:solidFill>
              <a:latin typeface="Century Gothic" panose="020B0502020202020204"/>
              <a:ea typeface="+mn-ea"/>
              <a:cs typeface="+mn-cs"/>
            </a:rPr>
            <a:t>, </a:t>
          </a:r>
          <a:r>
            <a:rPr lang="sr-Latn-CS" sz="1900" b="1" kern="1200" dirty="0">
              <a:solidFill>
                <a:schemeClr val="accent6">
                  <a:lumMod val="50000"/>
                </a:schemeClr>
              </a:solidFill>
              <a:latin typeface="Century Gothic" panose="020B0502020202020204"/>
              <a:ea typeface="+mn-ea"/>
              <a:cs typeface="+mn-cs"/>
            </a:rPr>
            <a:t>Диоба Јакшића, Смрт војводе Пријезде</a:t>
          </a:r>
          <a:endParaRPr lang="en-US" sz="1900" b="1" kern="1200" dirty="0">
            <a:solidFill>
              <a:schemeClr val="accent6">
                <a:lumMod val="50000"/>
              </a:scheme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536117" y="696288"/>
        <a:ext cx="3970751" cy="2465433"/>
      </dsp:txXfrm>
    </dsp:sp>
    <dsp:sp modelId="{B0E8CE47-2287-424A-AC8A-C87E965CCC8D}">
      <dsp:nvSpPr>
        <dsp:cNvPr id="0" name=""/>
        <dsp:cNvSpPr/>
      </dsp:nvSpPr>
      <dsp:spPr>
        <a:xfrm>
          <a:off x="5041811" y="184257"/>
          <a:ext cx="4124157" cy="261883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B31166">
                <a:hueOff val="0"/>
                <a:satOff val="0"/>
                <a:lumOff val="0"/>
                <a:alphaOff val="0"/>
                <a:tint val="98000"/>
                <a:lumMod val="114000"/>
              </a:srgbClr>
            </a:gs>
            <a:gs pos="100000">
              <a:srgbClr val="B31166">
                <a:hueOff val="0"/>
                <a:satOff val="0"/>
                <a:lumOff val="0"/>
                <a:alphaOff val="0"/>
                <a:shade val="90000"/>
                <a:lumMod val="8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F30A22-ED3C-4E22-9EB2-8B4A269468FF}">
      <dsp:nvSpPr>
        <dsp:cNvPr id="0" name=""/>
        <dsp:cNvSpPr/>
      </dsp:nvSpPr>
      <dsp:spPr>
        <a:xfrm>
          <a:off x="5500051" y="619585"/>
          <a:ext cx="4124157" cy="261883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rnd" cmpd="sng" algn="ctr">
          <a:solidFill>
            <a:srgbClr val="B3116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Песма </a:t>
          </a:r>
          <a:r>
            <a:rPr lang="sr-Latn-CS" sz="1900" kern="1200" dirty="0">
              <a:solidFill>
                <a:schemeClr val="accent6">
                  <a:lumMod val="50000"/>
                </a:schemeClr>
              </a:solidFill>
              <a:latin typeface="Century Gothic" panose="020B0502020202020204"/>
              <a:ea typeface="+mn-ea"/>
              <a:cs typeface="+mn-cs"/>
            </a:rPr>
            <a:t>Диоба Јакшића </a:t>
          </a:r>
          <a:r>
            <a:rPr lang="sr-Latn-CS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говори о свађи браће при деоби имовине. Народни стваралац наглашава како се браћа код деобе могу </a:t>
          </a:r>
          <a:r>
            <a:rPr lang="sr-Cyrl-RS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„</a:t>
          </a:r>
          <a:r>
            <a:rPr lang="sr-Latn-CS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завадити</a:t>
          </a:r>
          <a:r>
            <a:rPr lang="sr-Cyrl-RS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“</a:t>
          </a:r>
          <a:r>
            <a:rPr lang="sr-Latn-CS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око ситнице и љубав преобразити у мржњу.</a:t>
          </a:r>
          <a:r>
            <a:rPr lang="sr-Cyrl-RS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sr-Cyrl-RS" sz="1900" kern="1200" dirty="0">
              <a:solidFill>
                <a:schemeClr val="accent6">
                  <a:lumMod val="50000"/>
                </a:schemeClr>
              </a:solidFill>
              <a:latin typeface="Century Gothic" panose="020B0502020202020204"/>
              <a:ea typeface="+mn-ea"/>
              <a:cs typeface="+mn-cs"/>
            </a:rPr>
            <a:t>Мотив „чаше молитвене“</a:t>
          </a:r>
          <a:endParaRPr lang="en-US" sz="1900" kern="1200" dirty="0">
            <a:solidFill>
              <a:schemeClr val="accent6">
                <a:lumMod val="50000"/>
              </a:scheme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5576754" y="696288"/>
        <a:ext cx="3970751" cy="24654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53F7-1072-48C9-A651-27ADAAF99D61}" type="datetimeFigureOut">
              <a:rPr lang="sr-Latn-RS" smtClean="0"/>
              <a:t>19.3.2021.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AEB-DBE2-4511-9C00-6CFDC76BA7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97955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53F7-1072-48C9-A651-27ADAAF99D61}" type="datetimeFigureOut">
              <a:rPr lang="sr-Latn-RS" smtClean="0"/>
              <a:t>19.3.2021.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AEB-DBE2-4511-9C00-6CFDC76BA7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72361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53F7-1072-48C9-A651-27ADAAF99D61}" type="datetimeFigureOut">
              <a:rPr lang="sr-Latn-RS" smtClean="0"/>
              <a:t>19.3.2021.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AEB-DBE2-4511-9C00-6CFDC76BA7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91779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19-Mar-21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8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19-Mar-21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56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19-Mar-21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49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19-Mar-21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76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19-Mar-21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66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19-Mar-21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58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19-Mar-21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52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19-Mar-21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1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53F7-1072-48C9-A651-27ADAAF99D61}" type="datetimeFigureOut">
              <a:rPr lang="sr-Latn-RS" smtClean="0"/>
              <a:t>19.3.2021.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AEB-DBE2-4511-9C00-6CFDC76BA7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4580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19-Mar-21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90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19-Mar-21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58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19-Mar-21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791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19-Mar-21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46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19-Mar-21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19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19-Mar-21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180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19-Mar-21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42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19-Mar-21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26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19-Mar-21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1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53F7-1072-48C9-A651-27ADAAF99D61}" type="datetimeFigureOut">
              <a:rPr lang="sr-Latn-RS" smtClean="0"/>
              <a:t>19.3.2021.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AEB-DBE2-4511-9C00-6CFDC76BA7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9133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53F7-1072-48C9-A651-27ADAAF99D61}" type="datetimeFigureOut">
              <a:rPr lang="sr-Latn-RS" smtClean="0"/>
              <a:t>19.3.2021.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AEB-DBE2-4511-9C00-6CFDC76BA7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4818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53F7-1072-48C9-A651-27ADAAF99D61}" type="datetimeFigureOut">
              <a:rPr lang="sr-Latn-RS" smtClean="0"/>
              <a:t>19.3.2021.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AEB-DBE2-4511-9C00-6CFDC76BA7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0709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53F7-1072-48C9-A651-27ADAAF99D61}" type="datetimeFigureOut">
              <a:rPr lang="sr-Latn-RS" smtClean="0"/>
              <a:t>19.3.2021.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AEB-DBE2-4511-9C00-6CFDC76BA7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29297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53F7-1072-48C9-A651-27ADAAF99D61}" type="datetimeFigureOut">
              <a:rPr lang="sr-Latn-RS" smtClean="0"/>
              <a:t>19.3.2021.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AEB-DBE2-4511-9C00-6CFDC76BA7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04390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53F7-1072-48C9-A651-27ADAAF99D61}" type="datetimeFigureOut">
              <a:rPr lang="sr-Latn-RS" smtClean="0"/>
              <a:t>19.3.2021.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AEB-DBE2-4511-9C00-6CFDC76BA7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76299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53F7-1072-48C9-A651-27ADAAF99D61}" type="datetimeFigureOut">
              <a:rPr lang="sr-Latn-RS" smtClean="0"/>
              <a:t>19.3.2021.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AEB-DBE2-4511-9C00-6CFDC76BA7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5462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453F7-1072-48C9-A651-27ADAAF99D61}" type="datetimeFigureOut">
              <a:rPr lang="sr-Latn-RS" smtClean="0"/>
              <a:t>19.3.2021.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53AEB-DBE2-4511-9C00-6CFDC76BA7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9935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19-Mar-21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6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8086"/>
            <a:ext cx="12192000" cy="864379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sr-Cyrl-RS" b="1" dirty="0">
                <a:solidFill>
                  <a:srgbClr val="FF0000"/>
                </a:solidFill>
              </a:rPr>
              <a:t>НАРОДНА КЊИЖЕВНОСТ</a:t>
            </a:r>
            <a:endParaRPr lang="sr-Latn-R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91348"/>
            <a:ext cx="12192000" cy="471198"/>
          </a:xfrm>
          <a:solidFill>
            <a:srgbClr val="92D050"/>
          </a:solidFill>
        </p:spPr>
        <p:txBody>
          <a:bodyPr/>
          <a:lstStyle/>
          <a:p>
            <a:r>
              <a:rPr lang="sr-Cyrl-RS" dirty="0"/>
              <a:t>НАРОДНЕ ЕПСКЕ ПЕСМЕ</a:t>
            </a:r>
            <a:endParaRPr lang="sr-Latn-R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662546"/>
            <a:ext cx="12192000" cy="175432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Народне епске песме деле се на циклусе.</a:t>
            </a:r>
          </a:p>
          <a:p>
            <a:r>
              <a:rPr lang="sr-Cyrl-RS" dirty="0">
                <a:solidFill>
                  <a:schemeClr val="bg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Према томе да ли опевају неисторијски или историјски догађај, делимо их на: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bg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неисторијске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bg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историјске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dirty="0">
              <a:solidFill>
                <a:schemeClr val="bg1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r>
              <a:rPr lang="sr-Cyrl-RS" dirty="0">
                <a:solidFill>
                  <a:schemeClr val="bg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Историјске песме (по циклусима): </a:t>
            </a:r>
            <a:endParaRPr lang="sr-Latn-RS" dirty="0">
              <a:solidFill>
                <a:schemeClr val="bg1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416872"/>
            <a:ext cx="12192000" cy="3441128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Преткосовски</a:t>
            </a:r>
            <a:r>
              <a:rPr lang="en-US" dirty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,</a:t>
            </a:r>
            <a:endParaRPr lang="sr-Cyrl-RS" dirty="0">
              <a:solidFill>
                <a:schemeClr val="bg1"/>
              </a:solidFill>
              <a:latin typeface="Constantia" panose="02030602050306030303" pitchFamily="18" charset="0"/>
              <a:cs typeface="Calibri" panose="020F0502020204030204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Косовски</a:t>
            </a:r>
            <a:r>
              <a:rPr lang="en-US" dirty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, </a:t>
            </a:r>
            <a:endParaRPr lang="sr-Cyrl-RS" dirty="0">
              <a:solidFill>
                <a:schemeClr val="bg1"/>
              </a:solidFill>
              <a:latin typeface="Constantia" panose="02030602050306030303" pitchFamily="18" charset="0"/>
              <a:cs typeface="Calibri" panose="020F0502020204030204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Песме</a:t>
            </a:r>
            <a:r>
              <a:rPr lang="en-US" dirty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 о </a:t>
            </a:r>
            <a:r>
              <a:rPr lang="en-US" dirty="0" err="1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Марку</a:t>
            </a:r>
            <a:r>
              <a:rPr lang="en-US" dirty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Краљевићу</a:t>
            </a:r>
            <a:r>
              <a:rPr lang="en-US" dirty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,</a:t>
            </a:r>
            <a:endParaRPr lang="sr-Cyrl-RS" dirty="0">
              <a:solidFill>
                <a:schemeClr val="bg1"/>
              </a:solidFill>
              <a:latin typeface="Constantia" panose="02030602050306030303" pitchFamily="18" charset="0"/>
              <a:cs typeface="Calibri" panose="020F0502020204030204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Покосовски</a:t>
            </a:r>
            <a:r>
              <a:rPr lang="en-US" dirty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,</a:t>
            </a:r>
            <a:endParaRPr lang="sr-Cyrl-RS" dirty="0">
              <a:solidFill>
                <a:schemeClr val="bg1"/>
              </a:solidFill>
              <a:latin typeface="Constantia" panose="02030602050306030303" pitchFamily="18" charset="0"/>
              <a:cs typeface="Calibri" panose="020F0502020204030204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Хајдучки</a:t>
            </a:r>
            <a:r>
              <a:rPr lang="en-US" dirty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, </a:t>
            </a:r>
            <a:endParaRPr lang="sr-Cyrl-RS" dirty="0">
              <a:solidFill>
                <a:schemeClr val="bg1"/>
              </a:solidFill>
              <a:latin typeface="Constantia" panose="02030602050306030303" pitchFamily="18" charset="0"/>
              <a:cs typeface="Calibri" panose="020F0502020204030204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Ускочки</a:t>
            </a:r>
            <a:r>
              <a:rPr lang="en-US" dirty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 </a:t>
            </a:r>
            <a:endParaRPr lang="sr-Cyrl-RS" dirty="0">
              <a:solidFill>
                <a:schemeClr val="bg1"/>
              </a:solidFill>
              <a:latin typeface="Constantia" panose="02030602050306030303" pitchFamily="18" charset="0"/>
              <a:cs typeface="Calibri" panose="020F0502020204030204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Ц</a:t>
            </a:r>
            <a:r>
              <a:rPr lang="en-US" dirty="0" err="1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иклус</a:t>
            </a:r>
            <a:r>
              <a:rPr lang="en-US" dirty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песама</a:t>
            </a:r>
            <a:r>
              <a:rPr lang="en-US" dirty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 о </a:t>
            </a:r>
            <a:r>
              <a:rPr lang="en-US" dirty="0" err="1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ослобођењу</a:t>
            </a:r>
            <a:r>
              <a:rPr lang="en-US" dirty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 </a:t>
            </a:r>
            <a:r>
              <a:rPr lang="sr-Cyrl-RS" dirty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С</a:t>
            </a:r>
            <a:r>
              <a:rPr lang="en-US" dirty="0" err="1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рбије</a:t>
            </a:r>
            <a:r>
              <a:rPr lang="en-US" dirty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 и </a:t>
            </a:r>
            <a:r>
              <a:rPr lang="en-US" dirty="0" err="1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Црне</a:t>
            </a:r>
            <a:r>
              <a:rPr lang="en-US" dirty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Горе</a:t>
            </a:r>
            <a:endParaRPr lang="en-US" dirty="0">
              <a:solidFill>
                <a:schemeClr val="bg1"/>
              </a:solidFill>
              <a:latin typeface="Constantia" panose="02030602050306030303" pitchFamily="18" charset="0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78013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xmlns="" id="{A442CA45-0CF0-492C-B09F-27DB8B719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073" y="3873731"/>
            <a:ext cx="4586823" cy="25645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BBCA19-CC21-4981-BBA7-38623A31A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087" y="3417571"/>
            <a:ext cx="5360791" cy="292504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sr-Cyrl-R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,,</a:t>
            </a:r>
            <a:r>
              <a:rPr lang="sr-Latn-C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Драго чедо, Сенковићу Иво, </a:t>
            </a:r>
            <a:endParaRPr lang="sr-Cyrl-R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sr-Latn-C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Можеш, сине, на мејдан изићи, </a:t>
            </a:r>
            <a:endParaRPr lang="sr-Cyrl-R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sr-Latn-C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Отићи</a:t>
            </a:r>
            <a:r>
              <a:rPr lang="sr-Cyrl-R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ћеш, ал 'ми неће бити: </a:t>
            </a:r>
            <a:endParaRPr lang="sr-Cyrl-R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sr-Latn-C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Јер си, сине, јако неразуман, </a:t>
            </a:r>
            <a:endParaRPr lang="sr-Cyrl-R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sr-Latn-C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Још више нема ни шеснаест лета, </a:t>
            </a:r>
            <a:endParaRPr lang="sr-Cyrl-R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sr-Latn-C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Турчин је јунак од мејдана, </a:t>
            </a:r>
            <a:endParaRPr lang="sr-Cyrl-R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sr-Latn-C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му нема у крајини пара;</a:t>
            </a:r>
            <a:r>
              <a:rPr lang="sr-Cyrl-R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r-Cyrl-R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Иво Сенковић и ага од Рибника  </a:t>
            </a:r>
            <a:r>
              <a:rPr lang="sr-Cyrl-RS" dirty="0">
                <a:solidFill>
                  <a:srgbClr val="7030A0"/>
                </a:solidFill>
                <a:latin typeface="Times New Roman"/>
                <a:cs typeface="Times New Roman"/>
              </a:rPr>
              <a:t>→ </a:t>
            </a:r>
            <a:r>
              <a:rPr lang="sr-Cyrl-RS" dirty="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  <a:cs typeface="Times New Roman"/>
              </a:rPr>
              <a:t>мотив:</a:t>
            </a:r>
            <a:r>
              <a:rPr lang="sr-Cyrl-RS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sr-Cyrl-R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 замењује оца на мегдану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83878" y="810491"/>
            <a:ext cx="519635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Ропство Јанковић Стојана</a:t>
            </a:r>
            <a:endParaRPr lang="sr-Latn-R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R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,,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Вила гњиздо тица ластавица,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вила га је за девет година,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јутрос га поче да развија;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долети јој сив-зелен соколе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од столице цара честитога,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 јој не да гњиздо да развија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.“</a:t>
            </a:r>
            <a:endParaRPr lang="sr-Cyrl-R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Стојанова песма; </a:t>
            </a:r>
            <a:r>
              <a:rPr lang="sr-Cyrl-R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стилска фигура АЛЕГОРИЈА</a:t>
            </a:r>
          </a:p>
        </p:txBody>
      </p:sp>
    </p:spTree>
    <p:extLst>
      <p:ext uri="{BB962C8B-B14F-4D97-AF65-F5344CB8AC3E}">
        <p14:creationId xmlns:p14="http://schemas.microsoft.com/office/powerpoint/2010/main" val="3467527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27E8C7-D4BD-4FB2-B5CC-DE7A12C48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005" y="790788"/>
            <a:ext cx="10047734" cy="706964"/>
          </a:xfrm>
        </p:spPr>
        <p:txBody>
          <a:bodyPr/>
          <a:lstStyle/>
          <a:p>
            <a:r>
              <a:rPr lang="sr" b="1" dirty="0">
                <a:latin typeface="Arial" panose="020B0604020202020204" pitchFamily="34" charset="0"/>
                <a:cs typeface="Arial" panose="020B0604020202020204" pitchFamily="34" charset="0"/>
              </a:rPr>
              <a:t>Циклус песама о ослобађању Србије и Црне Горе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023F45-EB6E-4A71-A2CF-BC38AFA99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596" y="2287198"/>
            <a:ext cx="10709092" cy="23679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r" dirty="0">
                <a:latin typeface="Arial" panose="020B0604020202020204" pitchFamily="34" charset="0"/>
                <a:cs typeface="Arial" panose="020B0604020202020204" pitchFamily="34" charset="0"/>
              </a:rPr>
              <a:t>Циклус песама о ослобађању Србије и Црне Горе су епске песме најмлађе по постанку и оне обухватају период устаничке Србије на почетку деветнаестог века.</a:t>
            </a:r>
          </a:p>
          <a:p>
            <a:r>
              <a:rPr lang="sr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Удруженим снагама у београдском пашалуку је 1804. године подигнут Први српски устанак који је започео као локална побуна против дахија, а касније је прерастао у српску револуцију.</a:t>
            </a:r>
          </a:p>
          <a:p>
            <a:r>
              <a:rPr lang="sr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Српска војска победила је турску војску на Мишару, Делиграду, Лозници и другим  местима широм Србије. Славна борба против турских освајача једне мале  устаничке војске родила је своје народне песнике, а међу њима и гуслара Филипа Вишњића.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E641ED73-405F-4F6B-81E7-35133403A4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4778783"/>
              </p:ext>
            </p:extLst>
          </p:nvPr>
        </p:nvGraphicFramePr>
        <p:xfrm>
          <a:off x="1153356" y="4655127"/>
          <a:ext cx="9625383" cy="1947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0103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r-Cyrl-RS" dirty="0"/>
              <a:t>ЕПСКА ПРОЗА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7734" y="2512060"/>
            <a:ext cx="4982956" cy="34163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Cyrl-RS" b="1" u="sng" dirty="0">
                <a:solidFill>
                  <a:schemeClr val="accent6">
                    <a:lumMod val="75000"/>
                  </a:schemeClr>
                </a:solidFill>
              </a:rPr>
              <a:t>ПРИПОВЕТКЕ</a:t>
            </a:r>
          </a:p>
          <a:p>
            <a:pPr marL="0" indent="0">
              <a:buNone/>
            </a:pPr>
            <a:r>
              <a:rPr lang="ru-RU" dirty="0"/>
              <a:t>1. Бајка (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Златна јабука и девет пауница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ru-RU" dirty="0"/>
              <a:t>2. басна</a:t>
            </a:r>
          </a:p>
          <a:p>
            <a:pPr marL="0" indent="0">
              <a:buNone/>
            </a:pPr>
            <a:r>
              <a:rPr lang="ru-RU" dirty="0"/>
              <a:t>3. Новела (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Девојка цара надмудрила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ru-RU" dirty="0"/>
              <a:t>4. шаљива прича (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Еро с онога свијета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ru-RU" dirty="0"/>
              <a:t>5. Легенда (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Свети Сава и ђаво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ru-RU" dirty="0"/>
              <a:t>6. анегдота</a:t>
            </a:r>
          </a:p>
          <a:p>
            <a:pPr marL="0" indent="0">
              <a:buNone/>
            </a:pPr>
            <a:r>
              <a:rPr lang="ru-RU" dirty="0"/>
              <a:t>7. приповетка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0770" y="2603500"/>
            <a:ext cx="4873101" cy="33172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Cyrl-RS" b="1" u="sng" dirty="0">
                <a:solidFill>
                  <a:schemeClr val="accent6">
                    <a:lumMod val="75000"/>
                  </a:schemeClr>
                </a:solidFill>
              </a:rPr>
              <a:t>ПРЕДАЊА</a:t>
            </a:r>
          </a:p>
          <a:p>
            <a:pPr marL="0" indent="0">
              <a:buNone/>
            </a:pPr>
            <a:r>
              <a:rPr lang="ru-RU" dirty="0"/>
              <a:t>1. Митолошка и демонолошка</a:t>
            </a:r>
          </a:p>
          <a:p>
            <a:pPr marL="0" indent="0">
              <a:buNone/>
            </a:pPr>
            <a:r>
              <a:rPr lang="ru-RU" dirty="0"/>
              <a:t>2. Етиолошка и  есхатолошка</a:t>
            </a:r>
          </a:p>
          <a:p>
            <a:pPr marL="0" indent="0">
              <a:buNone/>
            </a:pPr>
            <a:r>
              <a:rPr lang="ru-RU" dirty="0"/>
              <a:t>3. културно-историјска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838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r-Cyrl-RS" dirty="0"/>
              <a:t>КРАТКЕ ФОЛКЛОРНЕ ФОРМЕ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2045970"/>
            <a:ext cx="11338560" cy="45148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b="1" u="sng" dirty="0">
                <a:solidFill>
                  <a:schemeClr val="accent6">
                    <a:lumMod val="75000"/>
                  </a:schemeClr>
                </a:solidFill>
              </a:rPr>
              <a:t>Подела</a:t>
            </a:r>
            <a:r>
              <a:rPr lang="ru-RU" u="sng" dirty="0"/>
              <a:t> </a:t>
            </a:r>
            <a:r>
              <a:rPr lang="ru-RU" b="1" u="sng" dirty="0">
                <a:solidFill>
                  <a:schemeClr val="accent6">
                    <a:lumMod val="75000"/>
                  </a:schemeClr>
                </a:solidFill>
              </a:rPr>
              <a:t>кратких фолклорних форми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1. </a:t>
            </a:r>
            <a:r>
              <a:rPr lang="ru-RU" b="1" dirty="0">
                <a:solidFill>
                  <a:schemeClr val="tx1"/>
                </a:solidFill>
              </a:rPr>
              <a:t>Пословице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/>
              <a:t>(Без муке нема науке)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b="1" dirty="0"/>
              <a:t>Питалице</a:t>
            </a:r>
            <a:r>
              <a:rPr lang="ru-RU" dirty="0"/>
              <a:t> (Питао силан Турчин рају кад је дошао на конак: </a:t>
            </a:r>
          </a:p>
          <a:p>
            <a:pPr marL="0" indent="0">
              <a:buNone/>
            </a:pPr>
            <a:r>
              <a:rPr lang="ru-RU" dirty="0"/>
              <a:t>— Долазе ли вам вукови у село? </a:t>
            </a:r>
          </a:p>
          <a:p>
            <a:pPr marL="0" indent="0">
              <a:buNone/>
            </a:pPr>
            <a:r>
              <a:rPr lang="ru-RU" dirty="0"/>
              <a:t>— И данас је дошао један.)</a:t>
            </a:r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b="1" dirty="0"/>
              <a:t>Брзалице</a:t>
            </a:r>
            <a:r>
              <a:rPr lang="ru-RU" dirty="0"/>
              <a:t> (Четири чавчића на чанчићу чучећи цијучу.)</a:t>
            </a:r>
          </a:p>
          <a:p>
            <a:pPr marL="0" indent="0">
              <a:buNone/>
            </a:pPr>
            <a:r>
              <a:rPr lang="ru-RU" dirty="0"/>
              <a:t>4. </a:t>
            </a:r>
            <a:r>
              <a:rPr lang="ru-RU" b="1" dirty="0">
                <a:solidFill>
                  <a:schemeClr val="tx1"/>
                </a:solidFill>
              </a:rPr>
              <a:t>Загонетке</a:t>
            </a:r>
            <a:r>
              <a:rPr lang="ru-RU" dirty="0"/>
              <a:t> (Товар носи, — коњ није, иглом боде, — шваља није?)</a:t>
            </a:r>
          </a:p>
          <a:p>
            <a:pPr marL="0" indent="0">
              <a:buNone/>
            </a:pPr>
            <a:r>
              <a:rPr lang="ru-RU" dirty="0"/>
              <a:t>5. </a:t>
            </a:r>
            <a:r>
              <a:rPr lang="ru-RU" b="1" dirty="0"/>
              <a:t>Изреке</a:t>
            </a:r>
            <a:r>
              <a:rPr lang="ru-RU" dirty="0"/>
              <a:t> (кад на врби роди грожђе)</a:t>
            </a:r>
          </a:p>
          <a:p>
            <a:pPr marL="0" indent="0">
              <a:buNone/>
            </a:pPr>
            <a:r>
              <a:rPr lang="ru-RU" dirty="0"/>
              <a:t>6. </a:t>
            </a:r>
            <a:r>
              <a:rPr lang="ru-RU" b="1" dirty="0"/>
              <a:t>Клетве</a:t>
            </a:r>
            <a:r>
              <a:rPr lang="ru-RU" dirty="0"/>
              <a:t> (,,Сине  Марко, да те бог убије! / Ти немао гроба ни порада! /И да би ти душа не испала/ док турскога цара не дворио!"</a:t>
            </a:r>
          </a:p>
          <a:p>
            <a:pPr marL="0" indent="0">
              <a:buNone/>
            </a:pPr>
            <a:r>
              <a:rPr lang="ru-RU" dirty="0"/>
              <a:t>7. </a:t>
            </a:r>
            <a:r>
              <a:rPr lang="ru-RU" b="1" dirty="0"/>
              <a:t>Благослови</a:t>
            </a:r>
            <a:r>
              <a:rPr lang="ru-RU" dirty="0"/>
              <a:t> (Куме Марко, бог ти помогао!/ Твоје лице св´јетло на дивану,/ твоја сабља сјекла на мејдану!/ Нада те се не нашло јунака!)</a:t>
            </a:r>
          </a:p>
          <a:p>
            <a:pPr marL="0" indent="0">
              <a:buNone/>
            </a:pPr>
            <a:r>
              <a:rPr lang="ru-RU" dirty="0"/>
              <a:t>8. </a:t>
            </a:r>
            <a:r>
              <a:rPr lang="ru-RU" b="1" dirty="0"/>
              <a:t>Заклетве</a:t>
            </a:r>
            <a:r>
              <a:rPr lang="ru-RU" dirty="0"/>
              <a:t> (А тако ми Бога великога,/ Ја ћу отић' сјутра у Косово/ И заклаћу турског цар-Мурата,</a:t>
            </a:r>
          </a:p>
          <a:p>
            <a:pPr marL="0" indent="0">
              <a:buNone/>
            </a:pPr>
            <a:r>
              <a:rPr lang="ru-RU" dirty="0"/>
              <a:t>9. </a:t>
            </a:r>
            <a:r>
              <a:rPr lang="ru-RU" b="1" dirty="0"/>
              <a:t>Молитве</a:t>
            </a:r>
          </a:p>
          <a:p>
            <a:pPr marL="0" indent="0">
              <a:buNone/>
            </a:pPr>
            <a:r>
              <a:rPr lang="ru-RU" dirty="0"/>
              <a:t>10. </a:t>
            </a:r>
            <a:r>
              <a:rPr lang="ru-RU" b="1" dirty="0"/>
              <a:t>Разбрајалице</a:t>
            </a:r>
          </a:p>
          <a:p>
            <a:pPr marL="0" indent="0">
              <a:buNone/>
            </a:pPr>
            <a:r>
              <a:rPr lang="ru-RU" dirty="0"/>
              <a:t>11. </a:t>
            </a:r>
            <a:r>
              <a:rPr lang="ru-RU" b="1" dirty="0"/>
              <a:t>Поређења</a:t>
            </a:r>
            <a:r>
              <a:rPr lang="ru-RU" dirty="0"/>
              <a:t> ( седи као на иглама; здрав као дрен).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320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person, man, sitting, riding&#10;&#10;Description generated with very high confidence">
            <a:extLst>
              <a:ext uri="{FF2B5EF4-FFF2-40B4-BE49-F238E27FC236}">
                <a16:creationId xmlns:a16="http://schemas.microsoft.com/office/drawing/2014/main" xmlns="" id="{5604670C-EF48-4F17-8144-89156D4C9F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82" r="-3" b="-3"/>
          <a:stretch/>
        </p:blipFill>
        <p:spPr>
          <a:xfrm>
            <a:off x="6774511" y="615142"/>
            <a:ext cx="4929808" cy="5762798"/>
          </a:xfrm>
          <a:custGeom>
            <a:avLst/>
            <a:gdLst/>
            <a:ahLst/>
            <a:cxnLst/>
            <a:rect l="l" t="t" r="r" b="b"/>
            <a:pathLst>
              <a:path w="4929808" h="5897880">
                <a:moveTo>
                  <a:pt x="104535" y="0"/>
                </a:moveTo>
                <a:lnTo>
                  <a:pt x="2751151" y="0"/>
                </a:lnTo>
                <a:lnTo>
                  <a:pt x="4769032" y="0"/>
                </a:lnTo>
                <a:lnTo>
                  <a:pt x="4929808" y="0"/>
                </a:lnTo>
                <a:lnTo>
                  <a:pt x="4929808" y="5897880"/>
                </a:lnTo>
                <a:lnTo>
                  <a:pt x="4769032" y="5897880"/>
                </a:lnTo>
                <a:lnTo>
                  <a:pt x="2751151" y="5897880"/>
                </a:lnTo>
                <a:lnTo>
                  <a:pt x="0" y="5897880"/>
                </a:lnTo>
                <a:lnTo>
                  <a:pt x="0" y="5896985"/>
                </a:lnTo>
                <a:lnTo>
                  <a:pt x="103291" y="5896985"/>
                </a:lnTo>
                <a:lnTo>
                  <a:pt x="112340" y="5838313"/>
                </a:lnTo>
                <a:lnTo>
                  <a:pt x="123631" y="5762037"/>
                </a:lnTo>
                <a:lnTo>
                  <a:pt x="135550" y="5671232"/>
                </a:lnTo>
                <a:lnTo>
                  <a:pt x="149820" y="5563476"/>
                </a:lnTo>
                <a:lnTo>
                  <a:pt x="164875" y="5444219"/>
                </a:lnTo>
                <a:lnTo>
                  <a:pt x="180714" y="5309828"/>
                </a:lnTo>
                <a:lnTo>
                  <a:pt x="197494" y="5163329"/>
                </a:lnTo>
                <a:lnTo>
                  <a:pt x="214273" y="5004117"/>
                </a:lnTo>
                <a:lnTo>
                  <a:pt x="231367" y="4834615"/>
                </a:lnTo>
                <a:lnTo>
                  <a:pt x="247205" y="4651794"/>
                </a:lnTo>
                <a:lnTo>
                  <a:pt x="262417" y="4460498"/>
                </a:lnTo>
                <a:lnTo>
                  <a:pt x="276217" y="4258305"/>
                </a:lnTo>
                <a:lnTo>
                  <a:pt x="289390" y="4047637"/>
                </a:lnTo>
                <a:lnTo>
                  <a:pt x="301779" y="3827889"/>
                </a:lnTo>
                <a:lnTo>
                  <a:pt x="306170" y="3715291"/>
                </a:lnTo>
                <a:lnTo>
                  <a:pt x="311031" y="3600271"/>
                </a:lnTo>
                <a:lnTo>
                  <a:pt x="315579" y="3483435"/>
                </a:lnTo>
                <a:lnTo>
                  <a:pt x="318558" y="3365994"/>
                </a:lnTo>
                <a:lnTo>
                  <a:pt x="321224" y="3246131"/>
                </a:lnTo>
                <a:lnTo>
                  <a:pt x="324047" y="3125058"/>
                </a:lnTo>
                <a:lnTo>
                  <a:pt x="325929" y="3001563"/>
                </a:lnTo>
                <a:lnTo>
                  <a:pt x="325929" y="2876858"/>
                </a:lnTo>
                <a:lnTo>
                  <a:pt x="326870" y="2750941"/>
                </a:lnTo>
                <a:lnTo>
                  <a:pt x="325929" y="2623814"/>
                </a:lnTo>
                <a:lnTo>
                  <a:pt x="324047" y="2494871"/>
                </a:lnTo>
                <a:lnTo>
                  <a:pt x="322322" y="2365928"/>
                </a:lnTo>
                <a:lnTo>
                  <a:pt x="318558" y="2235169"/>
                </a:lnTo>
                <a:lnTo>
                  <a:pt x="314638" y="2103199"/>
                </a:lnTo>
                <a:lnTo>
                  <a:pt x="310090" y="1971229"/>
                </a:lnTo>
                <a:lnTo>
                  <a:pt x="303660" y="1838048"/>
                </a:lnTo>
                <a:lnTo>
                  <a:pt x="295976" y="1703656"/>
                </a:lnTo>
                <a:lnTo>
                  <a:pt x="288606" y="1568660"/>
                </a:lnTo>
                <a:lnTo>
                  <a:pt x="279197" y="1433663"/>
                </a:lnTo>
                <a:lnTo>
                  <a:pt x="267906" y="1296850"/>
                </a:lnTo>
                <a:lnTo>
                  <a:pt x="256615" y="1161853"/>
                </a:lnTo>
                <a:lnTo>
                  <a:pt x="243598" y="1024435"/>
                </a:lnTo>
                <a:lnTo>
                  <a:pt x="229328" y="886411"/>
                </a:lnTo>
                <a:lnTo>
                  <a:pt x="214273" y="750203"/>
                </a:lnTo>
                <a:lnTo>
                  <a:pt x="196709" y="612180"/>
                </a:lnTo>
                <a:lnTo>
                  <a:pt x="177891" y="474761"/>
                </a:lnTo>
                <a:lnTo>
                  <a:pt x="159229" y="336738"/>
                </a:lnTo>
                <a:lnTo>
                  <a:pt x="137432" y="199320"/>
                </a:lnTo>
                <a:lnTo>
                  <a:pt x="115163" y="62507"/>
                </a:lnTo>
                <a:close/>
              </a:path>
            </a:pathLst>
          </a:custGeom>
        </p:spPr>
      </p:pic>
      <p:sp>
        <p:nvSpPr>
          <p:cNvPr id="5" name="Rectangle 4"/>
          <p:cNvSpPr/>
          <p:nvPr/>
        </p:nvSpPr>
        <p:spPr>
          <a:xfrm>
            <a:off x="737062" y="1926880"/>
            <a:ext cx="6145876" cy="3139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У епској народној песми се </a:t>
            </a:r>
            <a:r>
              <a:rPr lang="ru-RU" u="sng" dirty="0"/>
              <a:t>пева о неком догађају.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У нашим епским народним песмама опевани су јуначки подвизи наших предака и историјских догађаја. Започети су од времена стварања српске феудалне државе, па све до стварања модерне Србије током деветнаестог века.</a:t>
            </a:r>
          </a:p>
          <a:p>
            <a:pPr algn="just"/>
            <a:endParaRPr lang="ru-RU" dirty="0"/>
          </a:p>
          <a:p>
            <a:pPr algn="just"/>
            <a:r>
              <a:rPr lang="ru-RU" b="1" dirty="0"/>
              <a:t>Према стиху у ком су испеване</a:t>
            </a:r>
            <a:r>
              <a:rPr lang="ru-RU" dirty="0"/>
              <a:t>, епске песме су деле на:</a:t>
            </a:r>
          </a:p>
          <a:p>
            <a:pPr algn="just"/>
            <a:r>
              <a:rPr lang="ru-RU" dirty="0"/>
              <a:t>А) песме дугог стиха </a:t>
            </a:r>
            <a:r>
              <a:rPr lang="ru-RU" b="1" dirty="0"/>
              <a:t>бугарштице</a:t>
            </a:r>
            <a:r>
              <a:rPr lang="ru-RU" dirty="0"/>
              <a:t>, које имају од петнаест до шеснаест слогова;</a:t>
            </a:r>
          </a:p>
          <a:p>
            <a:pPr algn="just"/>
            <a:r>
              <a:rPr lang="ru-RU" dirty="0"/>
              <a:t>Б) песме кратког стиха од  десет слогова (ДЕСЕТЕРАЧКЕ).</a:t>
            </a:r>
          </a:p>
        </p:txBody>
      </p:sp>
    </p:spTree>
    <p:extLst>
      <p:ext uri="{BB962C8B-B14F-4D97-AF65-F5344CB8AC3E}">
        <p14:creationId xmlns:p14="http://schemas.microsoft.com/office/powerpoint/2010/main" val="859175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24E43EB-867C-4B35-9A5C-E435157C72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7C0F5DA-B59F-4F13-8BB8-FFD8F2C572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xmlns="" id="{9CEA1DEC-CC9E-4776-9E08-048A15BFA6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9CE399CF-F4B8-4832-A8CB-B93F6B1EF4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xmlns="" id="{1F23E73A-FDC8-462C-83C1-3AA8961449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0ECE2C-4ED3-4DD3-9650-93CF5E48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en-US" b="1" dirty="0" err="1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Преткосовски</a:t>
            </a:r>
            <a:r>
              <a:rPr lang="en-US" b="1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циклус</a:t>
            </a:r>
            <a:endParaRPr lang="en-US" b="1" dirty="0">
              <a:solidFill>
                <a:srgbClr val="EBEB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D5B5A5-F039-4755-B440-1EC61C31B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6" y="437513"/>
            <a:ext cx="6231363" cy="59543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Преткосовски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циклус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је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период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који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је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био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пре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Косовског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боја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у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периоду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успона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српске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феудалне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државе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вођством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Немањића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Овде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спадају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пре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свега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песме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о 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Немањићима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Душану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 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Урошу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 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Сави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и 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Мрњавчевићима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(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Вукашину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 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Угљеши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и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Гојку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)</a:t>
            </a:r>
            <a:r>
              <a:rPr lang="sr-Cyrl-R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Песме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Женидба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Душанова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 </a:t>
            </a:r>
            <a:r>
              <a:rPr lang="sr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Смрт</a:t>
            </a:r>
            <a:r>
              <a:rPr lang="sr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sr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Душанова</a:t>
            </a:r>
            <a:r>
              <a:rPr lang="sr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 </a:t>
            </a:r>
            <a:r>
              <a:rPr lang="sr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Урош и </a:t>
            </a:r>
            <a:r>
              <a:rPr lang="sr-Cyrl-R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М</a:t>
            </a:r>
            <a:r>
              <a:rPr lang="sr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рњавчевићи</a:t>
            </a:r>
            <a:r>
              <a:rPr lang="sr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 </a:t>
            </a:r>
            <a:r>
              <a:rPr lang="sr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Бановић</a:t>
            </a:r>
            <a:r>
              <a:rPr lang="sr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sr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Страхиња</a:t>
            </a:r>
            <a:r>
              <a:rPr lang="sr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 </a:t>
            </a:r>
            <a:r>
              <a:rPr lang="sr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Свети Саво</a:t>
            </a:r>
            <a:r>
              <a:rPr lang="sr-Cyrl-R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</a:t>
            </a:r>
            <a:r>
              <a:rPr lang="sr-Cyrl-R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Зидање Скадра</a:t>
            </a:r>
            <a:r>
              <a:rPr lang="sr-Cyrl-R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411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53C94D-5772-493D-88B1-29E55CB5B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Косовски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циклус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18993C-A42F-4A19-ACEA-5CB61F0B2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29180"/>
            <a:ext cx="9903960" cy="4063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Косовски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циклус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српске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народне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поезије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представља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збирку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епских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народних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песама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о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Косовском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боју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Обично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се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пева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подвиг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Милоша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Обилића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и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издаја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Вука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Бранковића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Ове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песме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се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укључују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међу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уметничким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најуспелијим</a:t>
            </a:r>
            <a:r>
              <a:rPr lang="sr-Cyrl-R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песмама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наше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народне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епике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 И  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поред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несумњиве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уметничке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вредности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o</a:t>
            </a:r>
            <a:r>
              <a:rPr lang="sr-Cyrl-R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в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 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песме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су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врло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непоуздане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као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извори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историјских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података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Песме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Косовског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циклуса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Кнежева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вечера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 </a:t>
            </a:r>
            <a:r>
              <a:rPr lang="sr-Cyrl-R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Кнежева клетва,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Косовка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sr-Cyrl-R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Д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евојка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 </a:t>
            </a:r>
            <a:r>
              <a:rPr lang="sr-Cyrl-R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Смрт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sr-Cyrl-R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мајке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sr-Cyrl-R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Југовића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 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Косовски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бој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 </a:t>
            </a:r>
            <a:r>
              <a:rPr lang="s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Цар Лазар и царица Милица</a:t>
            </a:r>
            <a:r>
              <a:rPr lang="sr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sr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r>
              <a:rPr lang="sr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У овим песмама се доста јавља стилска фигура хипербола</a:t>
            </a:r>
            <a:r>
              <a:rPr lang="sr-Cyrl-R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sr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–</a:t>
            </a:r>
            <a:r>
              <a:rPr lang="sr-Cyrl-R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sr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преувеличавање</a:t>
            </a:r>
            <a:r>
              <a:rPr lang="sr-Cyrl-R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; симбол</a:t>
            </a:r>
            <a:endParaRPr lang="sr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667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502E8E-A7D4-4464-9833-4C3462B90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sr-Cyrl-RS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Епске</a:t>
            </a:r>
            <a:r>
              <a:rPr lang="en-US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песам</a:t>
            </a:r>
            <a:r>
              <a:rPr lang="sr-Cyrl-RS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о 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Марку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Краљевићу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A0742DA5-2928-40AC-B910-76DAA36D1A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665854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5666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erson riding a horse next to a tree&#10;&#10;Description generated with high confidence">
            <a:extLst>
              <a:ext uri="{FF2B5EF4-FFF2-40B4-BE49-F238E27FC236}">
                <a16:creationId xmlns:a16="http://schemas.microsoft.com/office/drawing/2014/main" xmlns="" id="{48D10B67-0DF2-48C5-8FD8-90A9AD8FBB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49" r="25358" b="-2"/>
          <a:stretch/>
        </p:blipFill>
        <p:spPr>
          <a:xfrm>
            <a:off x="6774511" y="480060"/>
            <a:ext cx="4929808" cy="5897880"/>
          </a:xfrm>
          <a:custGeom>
            <a:avLst/>
            <a:gdLst/>
            <a:ahLst/>
            <a:cxnLst/>
            <a:rect l="l" t="t" r="r" b="b"/>
            <a:pathLst>
              <a:path w="4929808" h="5897880">
                <a:moveTo>
                  <a:pt x="104535" y="0"/>
                </a:moveTo>
                <a:lnTo>
                  <a:pt x="2751151" y="0"/>
                </a:lnTo>
                <a:lnTo>
                  <a:pt x="4769032" y="0"/>
                </a:lnTo>
                <a:lnTo>
                  <a:pt x="4929808" y="0"/>
                </a:lnTo>
                <a:lnTo>
                  <a:pt x="4929808" y="5897880"/>
                </a:lnTo>
                <a:lnTo>
                  <a:pt x="4769032" y="5897880"/>
                </a:lnTo>
                <a:lnTo>
                  <a:pt x="2751151" y="5897880"/>
                </a:lnTo>
                <a:lnTo>
                  <a:pt x="0" y="5897880"/>
                </a:lnTo>
                <a:lnTo>
                  <a:pt x="0" y="5896985"/>
                </a:lnTo>
                <a:lnTo>
                  <a:pt x="103291" y="5896985"/>
                </a:lnTo>
                <a:lnTo>
                  <a:pt x="112340" y="5838313"/>
                </a:lnTo>
                <a:lnTo>
                  <a:pt x="123631" y="5762037"/>
                </a:lnTo>
                <a:lnTo>
                  <a:pt x="135550" y="5671232"/>
                </a:lnTo>
                <a:lnTo>
                  <a:pt x="149820" y="5563476"/>
                </a:lnTo>
                <a:lnTo>
                  <a:pt x="164875" y="5444219"/>
                </a:lnTo>
                <a:lnTo>
                  <a:pt x="180714" y="5309828"/>
                </a:lnTo>
                <a:lnTo>
                  <a:pt x="197494" y="5163329"/>
                </a:lnTo>
                <a:lnTo>
                  <a:pt x="214273" y="5004117"/>
                </a:lnTo>
                <a:lnTo>
                  <a:pt x="231367" y="4834615"/>
                </a:lnTo>
                <a:lnTo>
                  <a:pt x="247205" y="4651794"/>
                </a:lnTo>
                <a:lnTo>
                  <a:pt x="262417" y="4460498"/>
                </a:lnTo>
                <a:lnTo>
                  <a:pt x="276217" y="4258305"/>
                </a:lnTo>
                <a:lnTo>
                  <a:pt x="289390" y="4047637"/>
                </a:lnTo>
                <a:lnTo>
                  <a:pt x="301779" y="3827889"/>
                </a:lnTo>
                <a:lnTo>
                  <a:pt x="306170" y="3715291"/>
                </a:lnTo>
                <a:lnTo>
                  <a:pt x="311031" y="3600271"/>
                </a:lnTo>
                <a:lnTo>
                  <a:pt x="315579" y="3483435"/>
                </a:lnTo>
                <a:lnTo>
                  <a:pt x="318558" y="3365994"/>
                </a:lnTo>
                <a:lnTo>
                  <a:pt x="321224" y="3246131"/>
                </a:lnTo>
                <a:lnTo>
                  <a:pt x="324047" y="3125058"/>
                </a:lnTo>
                <a:lnTo>
                  <a:pt x="325929" y="3001563"/>
                </a:lnTo>
                <a:lnTo>
                  <a:pt x="325929" y="2876858"/>
                </a:lnTo>
                <a:lnTo>
                  <a:pt x="326870" y="2750941"/>
                </a:lnTo>
                <a:lnTo>
                  <a:pt x="325929" y="2623814"/>
                </a:lnTo>
                <a:lnTo>
                  <a:pt x="324047" y="2494871"/>
                </a:lnTo>
                <a:lnTo>
                  <a:pt x="322322" y="2365928"/>
                </a:lnTo>
                <a:lnTo>
                  <a:pt x="318558" y="2235169"/>
                </a:lnTo>
                <a:lnTo>
                  <a:pt x="314638" y="2103199"/>
                </a:lnTo>
                <a:lnTo>
                  <a:pt x="310090" y="1971229"/>
                </a:lnTo>
                <a:lnTo>
                  <a:pt x="303660" y="1838048"/>
                </a:lnTo>
                <a:lnTo>
                  <a:pt x="295976" y="1703656"/>
                </a:lnTo>
                <a:lnTo>
                  <a:pt x="288606" y="1568660"/>
                </a:lnTo>
                <a:lnTo>
                  <a:pt x="279197" y="1433663"/>
                </a:lnTo>
                <a:lnTo>
                  <a:pt x="267906" y="1296850"/>
                </a:lnTo>
                <a:lnTo>
                  <a:pt x="256615" y="1161853"/>
                </a:lnTo>
                <a:lnTo>
                  <a:pt x="243598" y="1024435"/>
                </a:lnTo>
                <a:lnTo>
                  <a:pt x="229328" y="886411"/>
                </a:lnTo>
                <a:lnTo>
                  <a:pt x="214273" y="750203"/>
                </a:lnTo>
                <a:lnTo>
                  <a:pt x="196709" y="612180"/>
                </a:lnTo>
                <a:lnTo>
                  <a:pt x="177891" y="474761"/>
                </a:lnTo>
                <a:lnTo>
                  <a:pt x="159229" y="336738"/>
                </a:lnTo>
                <a:lnTo>
                  <a:pt x="137432" y="199320"/>
                </a:lnTo>
                <a:lnTo>
                  <a:pt x="115163" y="62507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24E6FA-06E2-4A46-8123-ABCCF38E8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284" y="2285732"/>
            <a:ext cx="6360218" cy="3811740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Неке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песама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Краљевићу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sr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/>
            </a:r>
            <a:br>
              <a:rPr lang="sr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s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Марко Краљевић и Муса Кесеџија</a:t>
            </a:r>
            <a:r>
              <a:rPr lang="sr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 </a:t>
            </a:r>
            <a:r>
              <a:rPr lang="sr-Cyrl-R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Марко Краљевић укида свадбарину</a:t>
            </a:r>
            <a:r>
              <a:rPr lang="sr-Cyrl-R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</a:t>
            </a:r>
            <a:r>
              <a:rPr lang="sr-Cyrl-R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Орање Марка Краљевића</a:t>
            </a:r>
            <a:r>
              <a:rPr lang="sr-Cyrl-R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</a:t>
            </a:r>
            <a:r>
              <a:rPr lang="sr-Cyrl-R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Марко Краљевић и орао</a:t>
            </a:r>
            <a:r>
              <a:rPr lang="sr-Cyrl-R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</a:t>
            </a:r>
            <a:r>
              <a:rPr lang="s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Смрт Краљевића Марка</a:t>
            </a:r>
            <a:r>
              <a:rPr lang="sr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 </a:t>
            </a:r>
            <a:r>
              <a:rPr lang="s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Дјевојка надмудрила Марка</a:t>
            </a:r>
            <a:r>
              <a:rPr lang="sr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</a:t>
            </a:r>
            <a:r>
              <a:rPr lang="sr-Cyrl-R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..</a:t>
            </a:r>
            <a:endParaRPr lang="sr" dirty="0">
              <a:solidFill>
                <a:schemeClr val="tx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just"/>
            <a:r>
              <a:rPr lang="sr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Иако у стварном животу Марко Краљевић, син краља Вукашина, није био  много физички снажан, народни певачи и приповедачи су створили легенду о њему као човеку</a:t>
            </a:r>
            <a:r>
              <a:rPr lang="sr-Cyrl-R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sr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-</a:t>
            </a:r>
            <a:r>
              <a:rPr lang="sr-Cyrl-R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sr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јунаку неустрашивом у боју </a:t>
            </a:r>
            <a:r>
              <a:rPr lang="sr-Cyrl-R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који је </a:t>
            </a:r>
            <a:r>
              <a:rPr lang="sr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и по цену живота праведено одлучивао о важним питањима.</a:t>
            </a:r>
            <a:endParaRPr lang="sr-Cyrl-RS" dirty="0">
              <a:solidFill>
                <a:schemeClr val="tx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just"/>
            <a:r>
              <a:rPr lang="sr-Cyrl-R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Коњ Шарац, посестрима вила Равијојла.</a:t>
            </a:r>
          </a:p>
          <a:p>
            <a:r>
              <a:rPr lang="sr-Cyrl-R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Најчешће је јунаштво Марка Краљевића представљено стилском фигуром ХИПЕРБОЛОМ (преувеличавање)</a:t>
            </a:r>
            <a:endParaRPr lang="s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098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57D898-6DB6-4717-9EA5-5E899FEFD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960" y="789781"/>
            <a:ext cx="8424233" cy="872764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 err="1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Покосовски</a:t>
            </a:r>
            <a:r>
              <a:rPr lang="en-US" b="1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циклус</a:t>
            </a:r>
            <a:endParaRPr lang="en-US" b="1" dirty="0">
              <a:solidFill>
                <a:srgbClr val="EBEB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DE3274-61E7-4EBC-A45B-128388878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254" y="565266"/>
            <a:ext cx="11219000" cy="4447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Покосовски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циклус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епске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поезије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опева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догађаје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после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Косовског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боја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односно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последње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отпоре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отоманског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царства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који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су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пружили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српски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деспоти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и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банови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кнезови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и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војводе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из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моћних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феудалних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породица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Јакшића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Бранковића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Црнојевића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</a:t>
            </a:r>
          </a:p>
          <a:p>
            <a:r>
              <a:rPr lang="sr" dirty="0">
                <a:latin typeface="Arial" panose="020B0604020202020204" pitchFamily="34" charset="0"/>
                <a:cs typeface="Arial" panose="020B0604020202020204" pitchFamily="34" charset="0"/>
              </a:rPr>
              <a:t>Најчешће су песме пуне страдања и пораза, личних и општих трагедија.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xmlns="" id="{0FFE9891-5A15-4A36-A81B-C54EF53AA3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329032"/>
              </p:ext>
            </p:extLst>
          </p:nvPr>
        </p:nvGraphicFramePr>
        <p:xfrm>
          <a:off x="1237058" y="3525748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4929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116264-D39C-4171-A663-12ECE5D7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Хајдучки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циклус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977D432C-42FD-46A4-A0AA-E4EDFE2C58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499546"/>
              </p:ext>
            </p:extLst>
          </p:nvPr>
        </p:nvGraphicFramePr>
        <p:xfrm>
          <a:off x="588665" y="2390603"/>
          <a:ext cx="10999277" cy="2480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5" descr="A picture containing man, black, old, standing&#10;&#10;Description generated with very high confidence">
            <a:extLst>
              <a:ext uri="{FF2B5EF4-FFF2-40B4-BE49-F238E27FC236}">
                <a16:creationId xmlns:a16="http://schemas.microsoft.com/office/drawing/2014/main" xmlns="" id="{32E38FD5-415A-4795-A120-6E48FDA7D6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536" y="91117"/>
            <a:ext cx="2070835" cy="22329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2" name="Group 11"/>
          <p:cNvGrpSpPr/>
          <p:nvPr/>
        </p:nvGrpSpPr>
        <p:grpSpPr>
          <a:xfrm>
            <a:off x="588665" y="4921137"/>
            <a:ext cx="6391275" cy="1628639"/>
            <a:chOff x="0" y="1809023"/>
            <a:chExt cx="6391275" cy="1628639"/>
          </a:xfrm>
        </p:grpSpPr>
        <p:sp>
          <p:nvSpPr>
            <p:cNvPr id="14" name="Rounded Rectangle 13"/>
            <p:cNvSpPr/>
            <p:nvPr/>
          </p:nvSpPr>
          <p:spPr>
            <a:xfrm>
              <a:off x="0" y="1809023"/>
              <a:ext cx="6391275" cy="162863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9882860"/>
                <a:satOff val="451"/>
                <a:lumOff val="0"/>
                <a:alphaOff val="0"/>
              </a:schemeClr>
            </a:fillRef>
            <a:effectRef idx="0">
              <a:schemeClr val="accent2">
                <a:hueOff val="-9882860"/>
                <a:satOff val="451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 txBox="1"/>
            <p:nvPr/>
          </p:nvSpPr>
          <p:spPr>
            <a:xfrm>
              <a:off x="79504" y="1888527"/>
              <a:ext cx="6232267" cy="14696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Песме</a:t>
              </a:r>
              <a:r>
                <a:rPr lang="en-US" sz="18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kern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хајдучког</a:t>
              </a:r>
              <a:r>
                <a:rPr lang="en-US" sz="18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kern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циклуса</a:t>
              </a:r>
              <a:r>
                <a:rPr lang="en-US" sz="18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kern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</a:t>
              </a:r>
              <a:r>
                <a:rPr lang="en-US" sz="1800" kern="12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 </a:t>
              </a:r>
              <a:r>
                <a:rPr lang="en-US" sz="1800" kern="1200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Мали</a:t>
              </a:r>
              <a:r>
                <a:rPr lang="en-US" sz="1800" kern="12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kern="1200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Радојица</a:t>
              </a:r>
              <a:r>
                <a:rPr lang="en-US" sz="1800" kern="12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 </a:t>
              </a:r>
              <a:r>
                <a:rPr lang="sr-Latn-CS" sz="1800" kern="1200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Старина</a:t>
              </a:r>
              <a:r>
                <a:rPr lang="sr-Latn-CS" sz="1800" kern="12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sr-Latn-CS" sz="1800" kern="1200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Новак</a:t>
              </a:r>
              <a:r>
                <a:rPr lang="sr-Latn-CS" sz="1800" kern="12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и </a:t>
              </a:r>
              <a:r>
                <a:rPr lang="sr-Latn-CS" sz="1800" kern="1200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кнез</a:t>
              </a:r>
              <a:r>
                <a:rPr lang="sr-Latn-CS" sz="1800" kern="12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sr-Latn-CS" sz="1800" kern="1200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Богосав</a:t>
              </a:r>
              <a:r>
                <a:rPr lang="sr-Latn-CS" sz="1800" kern="12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 </a:t>
              </a:r>
              <a:r>
                <a:rPr lang="sr-Latn-CS" sz="1800" kern="1200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Стари</a:t>
              </a:r>
              <a:r>
                <a:rPr lang="sr-Latn-CS" sz="1800" kern="12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sr-Latn-CS" sz="1800" kern="1200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Вујадин</a:t>
              </a:r>
              <a:r>
                <a:rPr lang="sr-Latn-CS" sz="1800" kern="12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1800" kern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7140807" y="5135291"/>
            <a:ext cx="4780260" cy="1200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sr" dirty="0">
                <a:latin typeface="Arial" panose="020B0604020202020204" pitchFamily="34" charset="0"/>
                <a:cs typeface="Arial" panose="020B0604020202020204" pitchFamily="34" charset="0"/>
              </a:rPr>
              <a:t>сновне карактеристике типичног српског 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хајдука</a:t>
            </a:r>
            <a:r>
              <a:rPr lang="sr" dirty="0">
                <a:latin typeface="Arial" panose="020B0604020202020204" pitchFamily="34" charset="0"/>
                <a:cs typeface="Arial" panose="020B0604020202020204" pitchFamily="34" charset="0"/>
              </a:rPr>
              <a:t>: био је спреман, како народно предање каже, стићи и утећи и на страшном месту постојати.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61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0A52D6-24C1-4A1A-98EC-A542A66C2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47" y="1085549"/>
            <a:ext cx="9035886" cy="876061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Ускочки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циклус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13F2F3-92DF-4D9C-A543-7732472A2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2192866"/>
            <a:ext cx="11294533" cy="1075267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Ускочки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циклус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песама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обухвата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песме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о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ускоцима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сењским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и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котарским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јунацима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који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су</a:t>
            </a:r>
            <a:r>
              <a:rPr lang="sr-Cyrl-R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попут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хајдука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у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Србији</a:t>
            </a:r>
            <a:r>
              <a:rPr lang="sr-Cyrl-R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ратовали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на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хрватском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и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црногорском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приморју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За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разлику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од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хајдука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који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против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Турака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ратовали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sr-Cyrl-R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због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себе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или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из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чисте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освете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ускоци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били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истинити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борци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за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слободу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свог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народа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патриоте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08708" y="3432090"/>
            <a:ext cx="9625383" cy="755820"/>
            <a:chOff x="0" y="522891"/>
            <a:chExt cx="9625383" cy="755820"/>
          </a:xfrm>
        </p:grpSpPr>
        <p:sp>
          <p:nvSpPr>
            <p:cNvPr id="13" name="Rounded Rectangle 12"/>
            <p:cNvSpPr/>
            <p:nvPr/>
          </p:nvSpPr>
          <p:spPr>
            <a:xfrm>
              <a:off x="0" y="522891"/>
              <a:ext cx="9625383" cy="75582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 txBox="1"/>
            <p:nvPr/>
          </p:nvSpPr>
          <p:spPr>
            <a:xfrm>
              <a:off x="36896" y="559787"/>
              <a:ext cx="9551591" cy="6820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/>
                <a:t>Најпознатији ускочки јунаци су: Сенковић Иван, Сењанин Тадија, Сењанин Јуриша, Јанковић Стојан, Смиљанић Илија.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08708" y="4278075"/>
            <a:ext cx="9690087" cy="755820"/>
            <a:chOff x="25400" y="2560416"/>
            <a:chExt cx="9690087" cy="755820"/>
          </a:xfrm>
        </p:grpSpPr>
        <p:sp>
          <p:nvSpPr>
            <p:cNvPr id="17" name="Rounded Rectangle 16"/>
            <p:cNvSpPr/>
            <p:nvPr/>
          </p:nvSpPr>
          <p:spPr>
            <a:xfrm>
              <a:off x="25400" y="2560416"/>
              <a:ext cx="9625383" cy="75582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1219212"/>
                <a:satOff val="-9721"/>
                <a:lumOff val="-7353"/>
                <a:alphaOff val="0"/>
              </a:schemeClr>
            </a:fillRef>
            <a:effectRef idx="2">
              <a:schemeClr val="accent5">
                <a:hueOff val="1219212"/>
                <a:satOff val="-9721"/>
                <a:lumOff val="-7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 txBox="1"/>
            <p:nvPr/>
          </p:nvSpPr>
          <p:spPr>
            <a:xfrm>
              <a:off x="163896" y="2634208"/>
              <a:ext cx="9551591" cy="6820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err="1"/>
                <a:t>Најлепше</a:t>
              </a:r>
              <a:r>
                <a:rPr lang="en-US" sz="1900" kern="1200" dirty="0"/>
                <a:t> </a:t>
              </a:r>
              <a:r>
                <a:rPr lang="en-US" sz="1900" kern="1200" dirty="0" err="1"/>
                <a:t>песме</a:t>
              </a:r>
              <a:r>
                <a:rPr lang="en-US" sz="1900" kern="1200" dirty="0"/>
                <a:t> </a:t>
              </a:r>
              <a:r>
                <a:rPr lang="en-US" sz="1900" kern="1200" dirty="0" err="1"/>
                <a:t>су</a:t>
              </a:r>
              <a:r>
                <a:rPr lang="en-US" sz="1900" kern="1200" dirty="0"/>
                <a:t>:  </a:t>
              </a:r>
              <a:r>
                <a:rPr lang="en-US" sz="1900" kern="1200" dirty="0" err="1"/>
                <a:t>Смрт</a:t>
              </a:r>
              <a:r>
                <a:rPr lang="en-US" sz="1900" kern="1200" dirty="0"/>
                <a:t> </a:t>
              </a:r>
              <a:r>
                <a:rPr lang="en-US" sz="1900" kern="1200" dirty="0" err="1"/>
                <a:t>Сењанина</a:t>
              </a:r>
              <a:r>
                <a:rPr lang="en-US" sz="1900" kern="1200" dirty="0"/>
                <a:t> </a:t>
              </a:r>
              <a:r>
                <a:rPr lang="en-US" sz="1900" kern="1200" dirty="0" err="1"/>
                <a:t>Ива</a:t>
              </a:r>
              <a:r>
                <a:rPr lang="en-US" sz="1900" kern="1200" dirty="0"/>
                <a:t>, </a:t>
              </a:r>
              <a:r>
                <a:rPr lang="en-US" sz="1900" kern="1200" dirty="0" err="1"/>
                <a:t>Иво</a:t>
              </a:r>
              <a:r>
                <a:rPr lang="en-US" sz="1900" kern="1200" dirty="0"/>
                <a:t> </a:t>
              </a:r>
              <a:r>
                <a:rPr lang="en-US" sz="1900" kern="1200" dirty="0" err="1"/>
                <a:t>Сенковић</a:t>
              </a:r>
              <a:r>
                <a:rPr lang="en-US" sz="1900" kern="1200" dirty="0"/>
                <a:t> и </a:t>
              </a:r>
              <a:r>
                <a:rPr lang="en-US" sz="1900" kern="1200" dirty="0" err="1"/>
                <a:t>ага</a:t>
              </a:r>
              <a:r>
                <a:rPr lang="en-US" sz="1900" kern="1200" dirty="0"/>
                <a:t> </a:t>
              </a:r>
              <a:r>
                <a:rPr lang="en-US" sz="1900" kern="1200" dirty="0" err="1"/>
                <a:t>од</a:t>
              </a:r>
              <a:r>
                <a:rPr lang="en-US" sz="1900" kern="1200" dirty="0"/>
                <a:t> </a:t>
              </a:r>
              <a:r>
                <a:rPr lang="en-US" sz="1900" kern="1200" dirty="0" err="1"/>
                <a:t>Рибника</a:t>
              </a:r>
              <a:r>
                <a:rPr lang="en-US" sz="1900" kern="1200" dirty="0"/>
                <a:t>, </a:t>
              </a:r>
              <a:r>
                <a:rPr lang="sr-Latn-CS" sz="1900" kern="1200" dirty="0"/>
                <a:t>Ропство Јанковић Стојана.</a:t>
              </a:r>
              <a:endParaRPr lang="en-US" sz="1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0594412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832</Words>
  <Application>Microsoft Office PowerPoint</Application>
  <PresentationFormat>Widescreen</PresentationFormat>
  <Paragraphs>112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Constantia</vt:lpstr>
      <vt:lpstr>Times New Roman</vt:lpstr>
      <vt:lpstr>Wingdings 3</vt:lpstr>
      <vt:lpstr>Office Theme</vt:lpstr>
      <vt:lpstr>Ion Boardroom</vt:lpstr>
      <vt:lpstr>НАРОДНА КЊИЖЕВНОСТ</vt:lpstr>
      <vt:lpstr>PowerPoint Presentation</vt:lpstr>
      <vt:lpstr>Преткосовски циклус</vt:lpstr>
      <vt:lpstr>Косовски циклус</vt:lpstr>
      <vt:lpstr>Епске песаме о Марку Краљевићу</vt:lpstr>
      <vt:lpstr>PowerPoint Presentation</vt:lpstr>
      <vt:lpstr>Покосовски циклус</vt:lpstr>
      <vt:lpstr>Хајдучки циклус</vt:lpstr>
      <vt:lpstr>Ускочки циклус</vt:lpstr>
      <vt:lpstr>PowerPoint Presentation</vt:lpstr>
      <vt:lpstr>Циклус песама о ослобађању Србије и Црне Горе</vt:lpstr>
      <vt:lpstr>ЕПСКА ПРОЗА</vt:lpstr>
      <vt:lpstr>КРАТКЕ ФОЛКЛОРНЕ ФОРМЕ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НАРОДНА КЊИЖЕВНОСТ</dc:title>
  <dc:creator>PCuser</dc:creator>
  <cp:lastModifiedBy>JokerMan HD</cp:lastModifiedBy>
  <cp:revision>14</cp:revision>
  <dcterms:created xsi:type="dcterms:W3CDTF">2020-06-03T13:32:01Z</dcterms:created>
  <dcterms:modified xsi:type="dcterms:W3CDTF">2021-03-19T15:55:43Z</dcterms:modified>
</cp:coreProperties>
</file>