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user" initials="P" lastIdx="0" clrIdx="0">
    <p:extLst>
      <p:ext uri="{19B8F6BF-5375-455C-9EA6-DF929625EA0E}">
        <p15:presenceInfo xmlns:p15="http://schemas.microsoft.com/office/powerpoint/2012/main" userId="PC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НЕПРОМЕНЉИВЕ РЕЧИ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z="4000" dirty="0" smtClean="0">
                <a:solidFill>
                  <a:schemeClr val="tx1"/>
                </a:solidFill>
              </a:rPr>
              <a:t>ПРИЛОЗИ</a:t>
            </a:r>
            <a:endParaRPr lang="sr-Latn-R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1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MUD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12" y="1676339"/>
            <a:ext cx="1371535" cy="130295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08346" y="0"/>
            <a:ext cx="3746209" cy="144796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Здраво, ја сам МУДРИЦА. Пробаћу да ти покажем неке „цаке“ како би лакше упамтио нову лекцију! Када год видиш лампицу, то ти је моја помоћ!</a:t>
            </a:r>
            <a:endParaRPr 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1" y="3504358"/>
            <a:ext cx="1021298" cy="119289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89853" y="1530221"/>
            <a:ext cx="8248260" cy="35922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 идеје како ћеш запамтити име ове НЕПРОМЕНЉИВЕ врсте речи!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се пљескавице.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Питаш се зашто? Ево одговора: када купујеш пљескавицу, увек те питају шта желиш од прилога. Ти онда одговориш: салату, кечап, мајонез... Прилоге стављаш да би „појачао“, „побољшао“ укус пљескавице. Слично је и са прилозима у ГРАМАТИЦИ. Прилози служе да би „побољшали“ реченицу, да би је употпунили, дали што више информација (ГДЕ се радња врши, КАДА се радња врши, КАКО, ЗАШТО, КОЛИКО)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8" descr="Image result for pljeskavica gif anim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30" y="1681089"/>
            <a:ext cx="862305" cy="6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" y="1049527"/>
            <a:ext cx="660837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Милан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пажљиво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 вози бицикл.               </a:t>
            </a:r>
            <a:r>
              <a:rPr lang="sr-Cyrl-C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(КАКО?) ПРИЛОГ ЗА НАЧИН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2086966" y="957769"/>
            <a:ext cx="516255" cy="183515"/>
          </a:xfrm>
          <a:prstGeom prst="curvedDown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28" name="Rectangle 27"/>
          <p:cNvSpPr/>
          <p:nvPr/>
        </p:nvSpPr>
        <p:spPr>
          <a:xfrm>
            <a:off x="0" y="1973257"/>
            <a:ext cx="660837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Синоћ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 смо гледали занимљив филм.      </a:t>
            </a:r>
            <a:r>
              <a:rPr lang="sr-Cyrl-C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(КАДА?) ПРИЛОГ ЗА ВРЕМЕ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1078372" y="1654132"/>
            <a:ext cx="1008594" cy="422994"/>
          </a:xfrm>
          <a:prstGeom prst="curvedDownArrow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30" name="Rectangle 29"/>
          <p:cNvSpPr/>
          <p:nvPr/>
        </p:nvSpPr>
        <p:spPr>
          <a:xfrm>
            <a:off x="0" y="2785020"/>
            <a:ext cx="65528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Књиге стави </a:t>
            </a: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горе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, на полицу.                  </a:t>
            </a:r>
            <a:r>
              <a:rPr lang="sr-Cyrl-C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(ГДЕ?) ПРИЛОГ ЗА МЕСТО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Curved Down Arrow 30"/>
          <p:cNvSpPr/>
          <p:nvPr/>
        </p:nvSpPr>
        <p:spPr>
          <a:xfrm flipH="1">
            <a:off x="1667089" y="2693262"/>
            <a:ext cx="516255" cy="183515"/>
          </a:xfrm>
          <a:prstGeom prst="curvedDownArrow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32" name="Rectangle 31"/>
          <p:cNvSpPr/>
          <p:nvPr/>
        </p:nvSpPr>
        <p:spPr>
          <a:xfrm>
            <a:off x="1" y="3490601"/>
            <a:ext cx="766976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Успавао сам се,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зато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 сам закаснио.       </a:t>
            </a:r>
            <a:r>
              <a:rPr lang="sr-Cyrl-C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(ЗАШТО?) ПРИЛОГ ЗА УЗРОК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Curved Down Arrow 32"/>
          <p:cNvSpPr/>
          <p:nvPr/>
        </p:nvSpPr>
        <p:spPr>
          <a:xfrm>
            <a:off x="2458777" y="3287660"/>
            <a:ext cx="1086856" cy="309123"/>
          </a:xfrm>
          <a:prstGeom prst="curvedDownArrow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34" name="Rectangle 33"/>
          <p:cNvSpPr/>
          <p:nvPr/>
        </p:nvSpPr>
        <p:spPr>
          <a:xfrm>
            <a:off x="0" y="4302364"/>
            <a:ext cx="921864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Кажу да треба јести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много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 воћа, а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мало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 слаткиша.  </a:t>
            </a:r>
            <a:r>
              <a:rPr lang="sr-Cyrl-C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(КОЛИКО?) ПРИЛОГ ЗА КОЛИЧИНУ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5" name="Curved Down Arrow 34"/>
          <p:cNvSpPr/>
          <p:nvPr/>
        </p:nvSpPr>
        <p:spPr>
          <a:xfrm>
            <a:off x="3107133" y="4171475"/>
            <a:ext cx="516255" cy="183515"/>
          </a:xfrm>
          <a:prstGeom prst="curvedDownArrow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36" name="Curved Down Arrow 35"/>
          <p:cNvSpPr/>
          <p:nvPr/>
        </p:nvSpPr>
        <p:spPr>
          <a:xfrm>
            <a:off x="4444520" y="4161417"/>
            <a:ext cx="715309" cy="193573"/>
          </a:xfrm>
          <a:prstGeom prst="curvedDownArrow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26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216" y="288515"/>
            <a:ext cx="888274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</a:rPr>
              <a:t>Иако прилоге сврставамо у непроменљиве речи, неки од њих могу да промене свој облик како би исказали мање или више изражену особину исте радње: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Ана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лепо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 пише, Милица пише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лепше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, али ја пишем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најлепше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Ја сам дошла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касно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, сестра још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касније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, а брат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најкасније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</a:rPr>
              <a:t>Поређење прилога назива се </a:t>
            </a:r>
            <a:r>
              <a:rPr lang="sr-Cyrl-CS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компарација</a:t>
            </a: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059760"/>
            <a:ext cx="1381125" cy="1895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9077" y="3128291"/>
            <a:ext cx="980958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Неки прилози имају исти облик као описни придеви у средњем роду, па при одређивању врсте речи треба обратити пажњу да ли се дата реч односи на глагол или на именицу:</a:t>
            </a:r>
            <a:endParaRPr lang="sr-Latn-RS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5603" y="4147589"/>
            <a:ext cx="330603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Попео се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високо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sr-Cyrl-C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високо</a:t>
            </a:r>
            <a:r>
              <a:rPr lang="sr-Cyrl-CS" i="1" dirty="0">
                <a:latin typeface="Times New Roman" panose="02020603050405020304" pitchFamily="18" charset="0"/>
                <a:ea typeface="Calibri" panose="020F0502020204030204" pitchFamily="34" charset="0"/>
              </a:rPr>
              <a:t> дрво.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 flipH="1">
            <a:off x="2817845" y="3926252"/>
            <a:ext cx="830404" cy="285876"/>
          </a:xfrm>
          <a:prstGeom prst="curvedDownArrow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11" name="Curved Down Arrow 10"/>
          <p:cNvSpPr/>
          <p:nvPr/>
        </p:nvSpPr>
        <p:spPr>
          <a:xfrm>
            <a:off x="4581331" y="3983683"/>
            <a:ext cx="690465" cy="273705"/>
          </a:xfrm>
          <a:prstGeom prst="curvedDownArrow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12" name="Oval Callout 11"/>
          <p:cNvSpPr/>
          <p:nvPr/>
        </p:nvSpPr>
        <p:spPr>
          <a:xfrm>
            <a:off x="5906277" y="3857721"/>
            <a:ext cx="4590661" cy="1313398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првом случају </a:t>
            </a:r>
            <a:r>
              <a:rPr lang="sr-Cyrl-C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 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 се на глагол,</a:t>
            </a:r>
            <a:r>
              <a:rPr lang="sr-Cyrl-C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одређује </a:t>
            </a:r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радњу и то је ПРИЛОГ, 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када се </a:t>
            </a:r>
            <a:r>
              <a:rPr lang="sr-Cyrl-C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 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 на именицу </a:t>
            </a:r>
            <a:r>
              <a:rPr lang="sr-Cyrl-C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дрво 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питању је </a:t>
            </a:r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придев.</a:t>
            </a:r>
            <a:endParaRPr 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50703" y="2015727"/>
            <a:ext cx="2040638" cy="1352310"/>
            <a:chOff x="2152530" y="850030"/>
            <a:chExt cx="1708523" cy="1352310"/>
          </a:xfrm>
          <a:scene3d>
            <a:camera prst="orthographicFront"/>
            <a:lightRig rig="flat" dir="t"/>
          </a:scene3d>
        </p:grpSpPr>
        <p:sp>
          <p:nvSpPr>
            <p:cNvPr id="5" name="Oval 4"/>
            <p:cNvSpPr/>
            <p:nvPr/>
          </p:nvSpPr>
          <p:spPr>
            <a:xfrm>
              <a:off x="2152530" y="850030"/>
              <a:ext cx="1708523" cy="135231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val 4"/>
            <p:cNvSpPr txBox="1"/>
            <p:nvPr/>
          </p:nvSpPr>
          <p:spPr>
            <a:xfrm>
              <a:off x="2402737" y="1048071"/>
              <a:ext cx="1208109" cy="9562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b="1" kern="1200" dirty="0">
                  <a:latin typeface="Times New Roman" pitchFamily="18" charset="0"/>
                  <a:cs typeface="Times New Roman" pitchFamily="18" charset="0"/>
                </a:rPr>
                <a:t>ПРИЛОЗИ</a:t>
              </a:r>
              <a:endParaRPr lang="en-US" sz="12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72613" y="1194319"/>
            <a:ext cx="2164701" cy="1660848"/>
            <a:chOff x="1099572" y="664528"/>
            <a:chExt cx="1119561" cy="857347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1099572" y="664528"/>
              <a:ext cx="1119561" cy="85734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1263529" y="790084"/>
              <a:ext cx="756204" cy="6062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kern="1200" dirty="0">
                  <a:latin typeface="Times New Roman" pitchFamily="18" charset="0"/>
                  <a:cs typeface="Times New Roman" pitchFamily="18" charset="0"/>
                </a:rPr>
                <a:t>ЗА МЕСТО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i="1" kern="1200" dirty="0">
                  <a:latin typeface="Times New Roman" pitchFamily="18" charset="0"/>
                  <a:cs typeface="Times New Roman" pitchFamily="18" charset="0"/>
                </a:rPr>
                <a:t>где, горе, доле, далеко, напољу</a:t>
              </a:r>
              <a:r>
                <a:rPr lang="sr-Cyrl-RS" sz="1000" i="1" kern="1200" dirty="0">
                  <a:latin typeface="Times New Roman"/>
                  <a:cs typeface="Times New Roman"/>
                </a:rPr>
                <a:t>…</a:t>
              </a:r>
              <a:endParaRPr lang="en-US" sz="1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32611" y="473896"/>
            <a:ext cx="1981876" cy="1440846"/>
            <a:chOff x="2468962" y="1525"/>
            <a:chExt cx="1075660" cy="802444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2468962" y="1525"/>
              <a:ext cx="1075660" cy="80244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2626489" y="119040"/>
              <a:ext cx="760606" cy="567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kern="1200" dirty="0">
                  <a:latin typeface="Times New Roman" pitchFamily="18" charset="0"/>
                  <a:cs typeface="Times New Roman" pitchFamily="18" charset="0"/>
                </a:rPr>
                <a:t>ЗА ВРЕМЕ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i="1" kern="1200" dirty="0">
                  <a:latin typeface="Times New Roman" pitchFamily="18" charset="0"/>
                  <a:cs typeface="Times New Roman" pitchFamily="18" charset="0"/>
                </a:rPr>
                <a:t>када, јуче, данас, летос, тада</a:t>
              </a:r>
              <a:r>
                <a:rPr lang="sr-Cyrl-RS" sz="1000" i="1" kern="1200" dirty="0">
                  <a:latin typeface="Times New Roman"/>
                  <a:cs typeface="Times New Roman"/>
                </a:rPr>
                <a:t>…</a:t>
              </a:r>
              <a:endParaRPr lang="en-US" sz="1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91341" y="1365888"/>
            <a:ext cx="2288765" cy="1695759"/>
            <a:chOff x="3742714" y="589786"/>
            <a:chExt cx="1131991" cy="831444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3742714" y="589786"/>
              <a:ext cx="1131991" cy="83144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3908490" y="711548"/>
              <a:ext cx="800439" cy="5879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kern="1200" dirty="0">
                  <a:latin typeface="Times New Roman" pitchFamily="18" charset="0"/>
                  <a:cs typeface="Times New Roman" pitchFamily="18" charset="0"/>
                </a:rPr>
                <a:t>ЗА НАЧИН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i="1" kern="1200" dirty="0">
                  <a:latin typeface="Times New Roman" pitchFamily="18" charset="0"/>
                  <a:cs typeface="Times New Roman" pitchFamily="18" charset="0"/>
                </a:rPr>
                <a:t>како, брзо, гласно, лепо, јасно</a:t>
              </a:r>
              <a:r>
                <a:rPr lang="sr-Cyrl-RS" sz="1000" i="1" kern="1200" dirty="0">
                  <a:latin typeface="Times New Roman"/>
                  <a:cs typeface="Times New Roman"/>
                </a:rPr>
                <a:t>…</a:t>
              </a:r>
              <a:r>
                <a:rPr lang="sr-Cyrl-RS" sz="1000" i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88434" y="3169996"/>
            <a:ext cx="2174032" cy="1597947"/>
            <a:chOff x="1576799" y="1981041"/>
            <a:chExt cx="1011215" cy="802444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1576799" y="1981041"/>
              <a:ext cx="1011215" cy="80244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4"/>
            <p:cNvSpPr txBox="1"/>
            <p:nvPr/>
          </p:nvSpPr>
          <p:spPr>
            <a:xfrm>
              <a:off x="1724888" y="2098556"/>
              <a:ext cx="715037" cy="567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kern="1200">
                  <a:latin typeface="Times New Roman" pitchFamily="18" charset="0"/>
                  <a:cs typeface="Times New Roman" pitchFamily="18" charset="0"/>
                </a:rPr>
                <a:t>ЗА УЗРОК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i="1" kern="1200">
                  <a:latin typeface="Times New Roman" pitchFamily="18" charset="0"/>
                  <a:cs typeface="Times New Roman" pitchFamily="18" charset="0"/>
                </a:rPr>
                <a:t>зашто, зато, стога</a:t>
              </a:r>
              <a:endParaRPr lang="en-US" sz="1000" i="1" kern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0334" y="3162632"/>
            <a:ext cx="2397967" cy="1605311"/>
            <a:chOff x="3253156" y="2035086"/>
            <a:chExt cx="1349076" cy="802444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3253156" y="2035086"/>
              <a:ext cx="1349076" cy="80244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val 4"/>
            <p:cNvSpPr txBox="1"/>
            <p:nvPr/>
          </p:nvSpPr>
          <p:spPr>
            <a:xfrm>
              <a:off x="3450724" y="2152601"/>
              <a:ext cx="953940" cy="567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kern="1200" dirty="0">
                  <a:latin typeface="Times New Roman" pitchFamily="18" charset="0"/>
                  <a:cs typeface="Times New Roman" pitchFamily="18" charset="0"/>
                </a:rPr>
                <a:t>ЗА КОЛИЧИНУ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000" i="1" kern="1200" dirty="0">
                  <a:latin typeface="Times New Roman" pitchFamily="18" charset="0"/>
                  <a:cs typeface="Times New Roman" pitchFamily="18" charset="0"/>
                </a:rPr>
                <a:t>колико, много, мало, оволико, довољно</a:t>
              </a:r>
              <a:r>
                <a:rPr lang="sr-Cyrl-RS" sz="1000" i="1" kern="1200" dirty="0">
                  <a:latin typeface="Times New Roman"/>
                  <a:cs typeface="Times New Roman"/>
                </a:rPr>
                <a:t>…</a:t>
              </a:r>
              <a:endParaRPr lang="en-US" sz="1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6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</TotalTime>
  <Words>352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Impact</vt:lpstr>
      <vt:lpstr>Times New Roman</vt:lpstr>
      <vt:lpstr>Main Event</vt:lpstr>
      <vt:lpstr>НЕПРОМЕНЉИВЕ РЕЧИ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НЕПРОМЕНЉИВЕ РЕЧИ</dc:title>
  <dc:creator>PCuser</dc:creator>
  <cp:lastModifiedBy>PCuser</cp:lastModifiedBy>
  <cp:revision>4</cp:revision>
  <dcterms:created xsi:type="dcterms:W3CDTF">2018-09-17T11:41:00Z</dcterms:created>
  <dcterms:modified xsi:type="dcterms:W3CDTF">2018-09-17T12:16:17Z</dcterms:modified>
</cp:coreProperties>
</file>