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2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6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7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1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5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8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8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37" y="1064029"/>
            <a:ext cx="11243165" cy="119875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Основна правописна правила</a:t>
            </a:r>
            <a:endParaRPr lang="sr-Latn-R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593" y="2355079"/>
            <a:ext cx="1675216" cy="401450"/>
          </a:xfrm>
        </p:spPr>
        <p:txBody>
          <a:bodyPr>
            <a:normAutofit fontScale="92500"/>
          </a:bodyPr>
          <a:lstStyle/>
          <a:p>
            <a:r>
              <a:rPr lang="sr-Cyrl-RS" dirty="0" smtClean="0"/>
              <a:t>ПОДСЕТНИК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795" y="4002048"/>
            <a:ext cx="4106487" cy="239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5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531982"/>
            <a:ext cx="1167106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Тачка и зарез се употребљавају: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између реченица које су у сложеној реченици мање повезане са другим </a:t>
            </a:r>
            <a:r>
              <a:rPr lang="ru-RU" b="1" dirty="0" smtClean="0">
                <a:latin typeface="Arial" panose="020B0604020202020204" pitchFamily="34" charset="0"/>
              </a:rPr>
              <a:t>реченицама</a:t>
            </a:r>
            <a:r>
              <a:rPr lang="ru-RU" dirty="0" smtClean="0">
                <a:latin typeface="Arial" panose="020B0604020202020204" pitchFamily="34" charset="0"/>
              </a:rPr>
              <a:t>: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Кад </a:t>
            </a:r>
            <a:r>
              <a:rPr lang="ru-RU" dirty="0">
                <a:latin typeface="Arial" panose="020B0604020202020204" pitchFamily="34" charset="0"/>
              </a:rPr>
              <a:t>смо се срели, поздравили смо се, разговарали о школи; нисмо помињалинедавну свађу.;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између група речи које се разликују по </a:t>
            </a:r>
            <a:r>
              <a:rPr lang="ru-RU" b="1" dirty="0" smtClean="0">
                <a:latin typeface="Arial" panose="020B0604020202020204" pitchFamily="34" charset="0"/>
              </a:rPr>
              <a:t>сродности</a:t>
            </a:r>
            <a:r>
              <a:rPr lang="ru-RU" dirty="0" smtClean="0">
                <a:latin typeface="Arial" panose="020B0604020202020204" pitchFamily="34" charset="0"/>
              </a:rPr>
              <a:t>: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</a:rPr>
              <a:t>пут ћу понети: одећу,обућу, кишобран, хигијенски прибор; књиге, свеске, прибор за писање; друштвене игре,фудбал и рекет за стони тенис.</a:t>
            </a:r>
            <a:endParaRPr lang="sr-Latn-R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071" y="3251660"/>
            <a:ext cx="3208713" cy="320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9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398840"/>
            <a:ext cx="119426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>
                <a:solidFill>
                  <a:srgbClr val="FF0000"/>
                </a:solidFill>
                <a:latin typeface="Arial" panose="020B0604020202020204" pitchFamily="34" charset="0"/>
              </a:rPr>
              <a:t>Две тачке се се стављају</a:t>
            </a:r>
            <a:r>
              <a:rPr lang="sr-Cyrl-R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endParaRPr lang="sr-Cyrl-RS" dirty="0" smtClean="0">
              <a:latin typeface="Arial" panose="020B0604020202020204" pitchFamily="34" charset="0"/>
            </a:endParaRPr>
          </a:p>
          <a:p>
            <a:r>
              <a:rPr lang="sr-Cyrl-RS" dirty="0" smtClean="0">
                <a:latin typeface="Arial" panose="020B0604020202020204" pitchFamily="34" charset="0"/>
              </a:rPr>
              <a:t>а) </a:t>
            </a:r>
            <a:r>
              <a:rPr lang="sr-Cyrl-RS" dirty="0">
                <a:latin typeface="Arial" panose="020B0604020202020204" pitchFamily="34" charset="0"/>
              </a:rPr>
              <a:t>иза речи којима се најављује набрајање, а испред онога што се </a:t>
            </a:r>
            <a:r>
              <a:rPr lang="sr-Cyrl-RS" dirty="0" smtClean="0">
                <a:latin typeface="Arial" panose="020B0604020202020204" pitchFamily="34" charset="0"/>
              </a:rPr>
              <a:t>набраја:</a:t>
            </a:r>
          </a:p>
          <a:p>
            <a:endParaRPr lang="sr-Cyrl-RS" dirty="0">
              <a:latin typeface="Arial" panose="020B0604020202020204" pitchFamily="34" charset="0"/>
            </a:endParaRPr>
          </a:p>
          <a:p>
            <a:r>
              <a:rPr lang="sr-Cyrl-RS" dirty="0" smtClean="0">
                <a:latin typeface="Arial" panose="020B0604020202020204" pitchFamily="34" charset="0"/>
              </a:rPr>
              <a:t> На пијаци </a:t>
            </a:r>
            <a:r>
              <a:rPr lang="sr-Cyrl-RS" dirty="0">
                <a:latin typeface="Arial" panose="020B0604020202020204" pitchFamily="34" charset="0"/>
              </a:rPr>
              <a:t>купи: сира, јаја, кајмака, меса, салате и лука.; </a:t>
            </a:r>
            <a:endParaRPr lang="sr-Cyrl-RS" dirty="0" smtClean="0">
              <a:latin typeface="Arial" panose="020B0604020202020204" pitchFamily="34" charset="0"/>
            </a:endParaRPr>
          </a:p>
          <a:p>
            <a:endParaRPr lang="sr-Cyrl-RS" dirty="0">
              <a:latin typeface="Arial" panose="020B0604020202020204" pitchFamily="34" charset="0"/>
            </a:endParaRPr>
          </a:p>
          <a:p>
            <a:r>
              <a:rPr lang="sr-Cyrl-RS" dirty="0" smtClean="0">
                <a:latin typeface="Arial" panose="020B0604020202020204" pitchFamily="34" charset="0"/>
              </a:rPr>
              <a:t>б</a:t>
            </a:r>
            <a:r>
              <a:rPr lang="sr-Cyrl-RS" dirty="0">
                <a:latin typeface="Arial" panose="020B0604020202020204" pitchFamily="34" charset="0"/>
              </a:rPr>
              <a:t>) испред навођења туђих речи (управног говора); нпр. Рекао нам је дословно: "Новац </a:t>
            </a:r>
            <a:r>
              <a:rPr lang="sr-Cyrl-RS" dirty="0" smtClean="0">
                <a:latin typeface="Arial" panose="020B0604020202020204" pitchFamily="34" charset="0"/>
              </a:rPr>
              <a:t>за екскурзију </a:t>
            </a:r>
            <a:r>
              <a:rPr lang="sr-Cyrl-RS" dirty="0">
                <a:latin typeface="Arial" panose="020B0604020202020204" pitchFamily="34" charset="0"/>
              </a:rPr>
              <a:t>је обезбеђен</a:t>
            </a:r>
            <a:r>
              <a:rPr lang="sr-Cyrl-RS" dirty="0" smtClean="0">
                <a:latin typeface="Arial" panose="020B0604020202020204" pitchFamily="34" charset="0"/>
              </a:rPr>
              <a:t>".</a:t>
            </a:r>
          </a:p>
          <a:p>
            <a:endParaRPr lang="sr-Cyrl-RS" dirty="0">
              <a:latin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Заградом</a:t>
            </a:r>
            <a:r>
              <a:rPr lang="ru-RU" dirty="0">
                <a:latin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се </a:t>
            </a:r>
            <a:r>
              <a:rPr lang="ru-RU" dirty="0">
                <a:latin typeface="Arial" panose="020B0604020202020204" pitchFamily="34" charset="0"/>
              </a:rPr>
              <a:t>у реченици одваја оно што се додаје ради објашњења претходне речи или </a:t>
            </a:r>
            <a:r>
              <a:rPr lang="ru-RU" dirty="0" smtClean="0">
                <a:latin typeface="Arial" panose="020B0604020202020204" pitchFamily="34" charset="0"/>
              </a:rPr>
              <a:t>дела реченице</a:t>
            </a:r>
            <a:r>
              <a:rPr lang="ru-RU" dirty="0">
                <a:latin typeface="Arial" panose="020B0604020202020204" pitchFamily="34" charset="0"/>
              </a:rPr>
              <a:t>, на пример: Интерпункција (реченични знаци) доприноси јаснијем изражавању</a:t>
            </a:r>
            <a:r>
              <a:rPr lang="ru-RU" dirty="0" smtClean="0">
                <a:latin typeface="Arial" panose="020B0604020202020204" pitchFamily="34" charset="0"/>
              </a:rPr>
              <a:t>. Именске </a:t>
            </a:r>
            <a:r>
              <a:rPr lang="ru-RU" dirty="0">
                <a:latin typeface="Arial" panose="020B0604020202020204" pitchFamily="34" charset="0"/>
              </a:rPr>
              <a:t>речи (именице, придеви, заменице и бројеви) мењају се по падежима. За </a:t>
            </a:r>
            <a:r>
              <a:rPr lang="ru-RU" dirty="0" smtClean="0">
                <a:latin typeface="Arial" panose="020B0604020202020204" pitchFamily="34" charset="0"/>
              </a:rPr>
              <a:t>време Првог </a:t>
            </a:r>
            <a:r>
              <a:rPr lang="ru-RU" dirty="0">
                <a:latin typeface="Arial" panose="020B0604020202020204" pitchFamily="34" charset="0"/>
              </a:rPr>
              <a:t>светског рата (1914 - 1918) владале су несташице хране, одеће и лекова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pPr algn="ctr"/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Црта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се </a:t>
            </a:r>
            <a:r>
              <a:rPr lang="ru-RU" dirty="0">
                <a:latin typeface="Arial" panose="020B0604020202020204" pitchFamily="34" charset="0"/>
              </a:rPr>
              <a:t>пише</a:t>
            </a:r>
            <a:r>
              <a:rPr lang="ru-RU" dirty="0" smtClean="0">
                <a:latin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Уместо првог дела наводника у дијалогу </a:t>
            </a:r>
            <a:endParaRPr lang="ru-RU" b="1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кад се жели нешто истаћи, или нагласити супротност, неочекиваност</a:t>
            </a:r>
            <a:r>
              <a:rPr lang="ru-RU" dirty="0">
                <a:latin typeface="Arial" panose="020B0604020202020204" pitchFamily="34" charset="0"/>
              </a:rPr>
              <a:t>; на пример</a:t>
            </a:r>
            <a:r>
              <a:rPr lang="ru-RU" dirty="0" smtClean="0">
                <a:latin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Пођем ја,кад - нигде никог. Све сам научила, све знам - не вреди, збунила сам се.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77745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65760"/>
            <a:ext cx="5115098" cy="60114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0698"/>
            <a:ext cx="5228705" cy="59865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031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328" y="363738"/>
            <a:ext cx="114549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ВЕЛИКА И МАЛА СЛОВА 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endParaRPr lang="ru-RU" sz="2800" b="1" dirty="0"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Великим почетним словима се пишу властита имена</a:t>
            </a:r>
            <a:r>
              <a:rPr lang="ru-RU" dirty="0">
                <a:latin typeface="Arial" panose="020B0604020202020204" pitchFamily="34" charset="0"/>
              </a:rPr>
              <a:t>, и то: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1)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лична имена и презимена</a:t>
            </a:r>
            <a:r>
              <a:rPr lang="ru-RU" dirty="0">
                <a:latin typeface="Arial" panose="020B0604020202020204" pitchFamily="34" charset="0"/>
              </a:rPr>
              <a:t>: Милорад, Здравко, Ана, Јована, Петровић, Сувајџић,Јовановић;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2)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надимци</a:t>
            </a:r>
            <a:r>
              <a:rPr lang="ru-RU" dirty="0">
                <a:latin typeface="Arial" panose="020B0604020202020204" pitchFamily="34" charset="0"/>
              </a:rPr>
              <a:t> и атрибути ако се сами употребљавају или су срасли с именом и постали његовсаставни део: Миша, Гоца, Јован Јовановић Змај, Душан Силни, Ричард Лављег Срца, </a:t>
            </a:r>
            <a:r>
              <a:rPr lang="ru-RU" dirty="0" smtClean="0">
                <a:latin typeface="Arial" panose="020B0604020202020204" pitchFamily="34" charset="0"/>
              </a:rPr>
              <a:t>Петар Велики</a:t>
            </a:r>
            <a:r>
              <a:rPr lang="ru-RU" dirty="0">
                <a:latin typeface="Arial" panose="020B0604020202020204" pitchFamily="34" charset="0"/>
              </a:rPr>
              <a:t>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3)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божанстава</a:t>
            </a:r>
            <a:r>
              <a:rPr lang="ru-RU" dirty="0">
                <a:latin typeface="Arial" panose="020B0604020202020204" pitchFamily="34" charset="0"/>
              </a:rPr>
              <a:t>: Јупитер, Афродита, Зевс, Аполон; г) имена животиња и грађевина: Шарац, Јаблан, Вучко, Сава центар, Криви торањ у Пизи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4)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припадника народа</a:t>
            </a:r>
            <a:r>
              <a:rPr lang="ru-RU" dirty="0">
                <a:latin typeface="Arial" panose="020B0604020202020204" pitchFamily="34" charset="0"/>
              </a:rPr>
              <a:t>: Србин, Црногорац, Мађар, Грк;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5)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становника градова, крајева, земаља, држава, континената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</a:rPr>
              <a:t> Новосађанин,Пироћанац, Нишлија, Бачванин, Југословен, Европљанин, Аустралијанац;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6)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небеских тела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</a:rPr>
              <a:t>Сунце, Земља, Месец, Кумова слама, Марс, Венера;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518" y="4759556"/>
            <a:ext cx="16954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2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" y="473655"/>
            <a:ext cx="114881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</a:rPr>
              <a:t>7)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континената, држава, насељених крајева и места </a:t>
            </a:r>
            <a:r>
              <a:rPr lang="ru-RU" dirty="0">
                <a:latin typeface="Arial" panose="020B0604020202020204" pitchFamily="34" charset="0"/>
              </a:rPr>
              <a:t>(све речи у њима осим везника иприлога): Европа, Србија, Црна Гора, Хорвешка, Мачва, Далмација, Лика, Београд, Тршић,Нови Сад, Босна и Херцеговина, Брод на Купи, Јужна Америка, Двор на Уни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8)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мора, река, језера, планина и друга географска имена</a:t>
            </a:r>
            <a:r>
              <a:rPr lang="ru-RU" dirty="0">
                <a:latin typeface="Arial" panose="020B0604020202020204" pitchFamily="34" charset="0"/>
              </a:rPr>
              <a:t>: Дунав, Палић, Копаоник,Морава, Јадранско море, Фрушка гора, Плитвичка језера, Балканско полуострво;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ако се састоје из више речи, пишу се великим почетним словом само прве речи, а друге само ако сувластите именице</a:t>
            </a:r>
            <a:r>
              <a:rPr lang="ru-RU" dirty="0">
                <a:latin typeface="Arial" panose="020B0604020202020204" pitchFamily="34" charset="0"/>
              </a:rPr>
              <a:t>:Јужна Морава, Бели Дрим.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9)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улица и тргова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</a:rPr>
              <a:t>Студентски </a:t>
            </a:r>
            <a:r>
              <a:rPr lang="sr-Cyrl-RS" dirty="0">
                <a:latin typeface="Arial" panose="020B0604020202020204" pitchFamily="34" charset="0"/>
              </a:rPr>
              <a:t>т</a:t>
            </a:r>
            <a:r>
              <a:rPr lang="ru-RU" dirty="0" smtClean="0">
                <a:latin typeface="Arial" panose="020B0604020202020204" pitchFamily="34" charset="0"/>
              </a:rPr>
              <a:t>рг</a:t>
            </a:r>
            <a:r>
              <a:rPr lang="ru-RU" dirty="0">
                <a:latin typeface="Arial" panose="020B0604020202020204" pitchFamily="34" charset="0"/>
              </a:rPr>
              <a:t>, Железничка улица, Београдска улица; ако сесастоје из више речи само се прва реч пише великим словом а остале малим словом </a:t>
            </a:r>
            <a:r>
              <a:rPr lang="ru-RU" dirty="0" smtClean="0">
                <a:latin typeface="Arial" panose="020B0604020202020204" pitchFamily="34" charset="0"/>
              </a:rPr>
              <a:t>изузев властитих </a:t>
            </a:r>
            <a:r>
              <a:rPr lang="ru-RU" dirty="0">
                <a:latin typeface="Arial" panose="020B0604020202020204" pitchFamily="34" charset="0"/>
              </a:rPr>
              <a:t>имена: Булевар Николе Тесле, Улица Петра Петровића Његоша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10)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имена празника</a:t>
            </a:r>
            <a:r>
              <a:rPr lang="ru-RU" dirty="0">
                <a:latin typeface="Arial" panose="020B0604020202020204" pitchFamily="34" charset="0"/>
              </a:rPr>
              <a:t>: Божић, Ускрс, Бајрам, Ђурђевдан, Нова година, Први мај;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називи установа, предузећа, друштава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Матица српска, Основна школа "Младост",Војвођанска банка, Београдско драмско позориште, Српско певачко друштво, Спортскодруштво "Партизан", Медицински факултет у Београду, Организација уједињених нација; </a:t>
            </a:r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2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1" y="348964"/>
            <a:ext cx="115214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називи књига, часописа, новина, књижевних дела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Општа енциклопедија, Наш језик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Борба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Дрини ћуприја, Свет компјутера;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присвојни придеви изведени од властитих именица суфиксима -ов, -ев, -ин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Марков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Милошев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Марин, Босанчева, Београђанкина, Југословенов.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" y="1914989"/>
            <a:ext cx="114965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Великим почетним словом се пише</a:t>
            </a:r>
            <a:r>
              <a:rPr lang="ru-RU" dirty="0">
                <a:latin typeface="Arial" panose="020B0604020202020204" pitchFamily="34" charset="0"/>
              </a:rPr>
              <a:t>: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прва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реч у реченици</a:t>
            </a:r>
            <a:r>
              <a:rPr lang="ru-RU" dirty="0">
                <a:latin typeface="Arial" panose="020B0604020202020204" pitchFamily="34" charset="0"/>
              </a:rPr>
              <a:t>: Спушта се ноћ. Ледена киша добује у прозоре. Где су људи? Нема живе душе! Улице </a:t>
            </a:r>
            <a:r>
              <a:rPr lang="ru-RU" dirty="0" smtClean="0">
                <a:latin typeface="Arial" panose="020B0604020202020204" pitchFamily="34" charset="0"/>
              </a:rPr>
              <a:t>супусте; </a:t>
            </a:r>
            <a:endParaRPr lang="ru-RU" dirty="0" smtClean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прва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реч после две тачке када је управни говор међу наводницима</a:t>
            </a:r>
            <a:r>
              <a:rPr lang="ru-RU" dirty="0" smtClean="0">
                <a:latin typeface="Arial" panose="020B0604020202020204" pitchFamily="34" charset="0"/>
              </a:rPr>
              <a:t>: Ал</a:t>
            </a:r>
            <a:r>
              <a:rPr lang="ru-RU" dirty="0">
                <a:latin typeface="Arial" panose="020B0604020202020204" pitchFamily="34" charset="0"/>
              </a:rPr>
              <a:t>' говори Муса Арбанаса: "Приђи, Марко, не замећи кавге, ил' одјаши да пијемо вино..."; </a:t>
            </a:r>
            <a:endParaRPr lang="ru-RU" dirty="0" smtClean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наставак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писма иза наслова ако се писмо наставља у новом реду, и то без обзира да ли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се иза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наслова ставља зарез или узвичник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endParaRPr lang="ru-RU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    Драга </a:t>
            </a:r>
            <a:r>
              <a:rPr lang="ru-RU" dirty="0">
                <a:latin typeface="Arial" panose="020B0604020202020204" pitchFamily="34" charset="0"/>
              </a:rPr>
              <a:t>мама,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   Твоје </a:t>
            </a:r>
            <a:r>
              <a:rPr lang="ru-RU" dirty="0">
                <a:latin typeface="Arial" panose="020B0604020202020204" pitchFamily="34" charset="0"/>
              </a:rPr>
              <a:t>писмо сам примила тек јуче иако...или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   Драга </a:t>
            </a:r>
            <a:r>
              <a:rPr lang="ru-RU" dirty="0">
                <a:latin typeface="Arial" panose="020B0604020202020204" pitchFamily="34" charset="0"/>
              </a:rPr>
              <a:t>Љиљо!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   Молим </a:t>
            </a:r>
            <a:r>
              <a:rPr lang="ru-RU" dirty="0">
                <a:latin typeface="Arial" panose="020B0604020202020204" pitchFamily="34" charset="0"/>
              </a:rPr>
              <a:t>те, немој се љутити што се ретко јављам...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4)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заменице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Ви и Ваш из поштовања према особи којој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се пише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endParaRPr lang="ru-RU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   Драги </a:t>
            </a:r>
            <a:r>
              <a:rPr lang="ru-RU" dirty="0">
                <a:latin typeface="Arial" panose="020B0604020202020204" pitchFamily="34" charset="0"/>
              </a:rPr>
              <a:t>наставниче,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   Јављамо </a:t>
            </a:r>
            <a:r>
              <a:rPr lang="ru-RU" dirty="0">
                <a:latin typeface="Arial" panose="020B0604020202020204" pitchFamily="34" charset="0"/>
              </a:rPr>
              <a:t>Вам се одмах по доласку у летовалиште. На путу смо седржали Ваших препорука..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653" y="4445971"/>
            <a:ext cx="16954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9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571" y="404613"/>
            <a:ext cx="1154637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САСТАВЉЕНО И РАСТАВЉЕНО ПИСАЊЕ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РЕЧИ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Састављено </a:t>
            </a:r>
            <a:r>
              <a:rPr lang="ru-RU" dirty="0">
                <a:latin typeface="Arial" panose="020B0604020202020204" pitchFamily="34" charset="0"/>
              </a:rPr>
              <a:t>се пишу: </a:t>
            </a:r>
            <a:endParaRPr lang="ru-RU" dirty="0" smtClean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1" dirty="0" smtClean="0">
                <a:latin typeface="Arial" panose="020B0604020202020204" pitchFamily="34" charset="0"/>
              </a:rPr>
              <a:t>сложенице </a:t>
            </a:r>
            <a:r>
              <a:rPr lang="ru-RU" b="1" dirty="0">
                <a:latin typeface="Arial" panose="020B0604020202020204" pitchFamily="34" charset="0"/>
              </a:rPr>
              <a:t>које имају само један акценат и у којима се први део не мења</a:t>
            </a:r>
            <a:r>
              <a:rPr lang="ru-RU" dirty="0">
                <a:latin typeface="Arial" panose="020B0604020202020204" pitchFamily="34" charset="0"/>
              </a:rPr>
              <a:t>, на пример</a:t>
            </a:r>
            <a:r>
              <a:rPr lang="ru-RU" dirty="0" smtClean="0">
                <a:latin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Београд </a:t>
            </a:r>
            <a:r>
              <a:rPr lang="ru-RU" dirty="0">
                <a:latin typeface="Arial" panose="020B0604020202020204" pitchFamily="34" charset="0"/>
              </a:rPr>
              <a:t>(Београда, Београду), голорук, пароброд, писмоноша, бездушан, југозападни,преполовити, извући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2) </a:t>
            </a:r>
            <a:r>
              <a:rPr lang="ru-RU" b="1" dirty="0">
                <a:latin typeface="Arial" panose="020B0604020202020204" pitchFamily="34" charset="0"/>
              </a:rPr>
              <a:t>називи становника насеља иако се имена тих насеља састоје од две акцентоване речи ипишу се одвојено</a:t>
            </a:r>
            <a:r>
              <a:rPr lang="ru-RU" dirty="0">
                <a:latin typeface="Arial" panose="020B0604020202020204" pitchFamily="34" charset="0"/>
              </a:rPr>
              <a:t>; на пример: Новосађанин (према Нови Сад), Белоцркванка (према </a:t>
            </a:r>
            <a:r>
              <a:rPr lang="ru-RU" dirty="0" smtClean="0">
                <a:latin typeface="Arial" panose="020B0604020202020204" pitchFamily="34" charset="0"/>
              </a:rPr>
              <a:t>Бела Црква</a:t>
            </a:r>
            <a:r>
              <a:rPr lang="ru-RU" dirty="0">
                <a:latin typeface="Arial" panose="020B0604020202020204" pitchFamily="34" charset="0"/>
              </a:rPr>
              <a:t>), Бјелопољац (према Бјело Поље</a:t>
            </a:r>
            <a:r>
              <a:rPr lang="ru-RU" dirty="0" smtClean="0">
                <a:latin typeface="Arial" panose="020B0604020202020204" pitchFamily="34" charset="0"/>
              </a:rPr>
              <a:t>);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присвојни продеви изведени од назива места ако се састоје од две акцентоване речи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нпр.горњомилановачки (према Горњи Милановац), јужноамерички (према Јужна Америка),кривопаланачки (према Крива Паланка);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речца не уз именице и придеве с којима сраста у сложенице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пример: незнање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нечовек, незахвалност, незналица, небрига, непријатељ; - непознат, неприродан, незрео, неписмен, невелик, невидљив;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именице преподне и поподне кад означавају у целини време дана пре 12 сати или после12 сати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пример: Цело поподне/преподне смо те чекали. Али, кад се овим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изразом означава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неки тренутак пре или после 12 часова, пише се растављено, нпр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Доћи ћу сутрапре подне, одмах после доручка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9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70" y="487463"/>
            <a:ext cx="11629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сложени прилози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као: малопре, покадшто, гдекад, гдегде, наједном, напамет,отприлике, снеруке и предлози: поврх, наместо, украј, уочи, подно;е) речца нај- у суперлативу описних придева, на пример: најлепши, најлакши, најбољи,најјачи, најједноставнији.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цртицом између првог и другог дела пишу се полусложенице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ако сваки од саставнихделова чува свој акценат и ако се први део не мења по падежима.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Тако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 пишу: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вишечлани називи места, на пример: Херцег-Нови (из Херцег-Новог, у Херцег-Новом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две именице од којих једна одређује другу, а заједно означавају један појам, на пример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радио-аматер, рак-рана, ауто-пут, генерал-мајор, генерал-потпуковник; 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02" y="3736051"/>
            <a:ext cx="2057400" cy="2228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94" y="3955126"/>
            <a:ext cx="2543175" cy="1790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341" y="3574126"/>
            <a:ext cx="1914525" cy="23907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350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197" y="504365"/>
            <a:ext cx="115546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Растављено се пишу</a:t>
            </a:r>
            <a:r>
              <a:rPr lang="ru-RU" dirty="0" smtClean="0">
                <a:latin typeface="Arial" panose="020B0604020202020204" pitchFamily="34" charset="0"/>
              </a:rPr>
              <a:t>: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а) </a:t>
            </a:r>
            <a:r>
              <a:rPr lang="ru-RU" b="1" u="sng" dirty="0">
                <a:latin typeface="Arial" panose="020B0604020202020204" pitchFamily="34" charset="0"/>
              </a:rPr>
              <a:t>речца не у одричним облицима глагола</a:t>
            </a:r>
            <a:r>
              <a:rPr lang="ru-RU" dirty="0">
                <a:latin typeface="Arial" panose="020B0604020202020204" pitchFamily="34" charset="0"/>
              </a:rPr>
              <a:t>, на пример: не знам, не верују, не долазимо, непитај, не може; изузетак су одрични глаголи нећу, немам, немој, нисам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б) </a:t>
            </a:r>
            <a:r>
              <a:rPr lang="ru-RU" b="1" dirty="0">
                <a:latin typeface="Arial" panose="020B0604020202020204" pitchFamily="34" charset="0"/>
              </a:rPr>
              <a:t>одричне заменице нико, ништа, никоји, ничији, никакав кад се употребљавају </a:t>
            </a:r>
            <a:r>
              <a:rPr lang="ru-RU" b="1" dirty="0" smtClean="0">
                <a:latin typeface="Arial" panose="020B0604020202020204" pitchFamily="34" charset="0"/>
              </a:rPr>
              <a:t>с предлогом</a:t>
            </a:r>
            <a:r>
              <a:rPr lang="ru-RU" dirty="0">
                <a:latin typeface="Arial" panose="020B0604020202020204" pitchFamily="34" charset="0"/>
              </a:rPr>
              <a:t>, на пример: ни за кога, ни са ким, ни у чијем, ни пред каквим, ни за којим</a:t>
            </a:r>
            <a:r>
              <a:rPr lang="ru-RU" dirty="0" smtClean="0">
                <a:latin typeface="Arial" panose="020B0604020202020204" pitchFamily="34" charset="0"/>
              </a:rPr>
              <a:t>;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в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речца ли уз глаголе у упитним реченицама</a:t>
            </a:r>
            <a:r>
              <a:rPr lang="ru-RU" dirty="0">
                <a:latin typeface="Arial" panose="020B0604020202020204" pitchFamily="34" charset="0"/>
              </a:rPr>
              <a:t>, нпр. Хоћеш ли доћи? Верујеш ли ми? Знаш лито? и у упитним реченицама са да, на пример: Да ли би ми помогла? Да ли имаш новца?</a:t>
            </a:r>
            <a:endParaRPr lang="sr-Latn-R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1" y="3765664"/>
            <a:ext cx="2860964" cy="26448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42" y="3765664"/>
            <a:ext cx="2709949" cy="2644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54537" y="3765664"/>
            <a:ext cx="2752897" cy="275289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1293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695" y="305136"/>
            <a:ext cx="1165444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</a:rPr>
              <a:t>ИНТЕРПУНКЦИЈА </a:t>
            </a: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У </a:t>
            </a:r>
            <a:r>
              <a:rPr lang="ru-RU" dirty="0">
                <a:latin typeface="Arial" panose="020B0604020202020204" pitchFamily="34" charset="0"/>
              </a:rPr>
              <a:t>писању се ради јаснијег приказивања онога што хоће да се каже, употребљавају </a:t>
            </a:r>
            <a:r>
              <a:rPr lang="ru-RU" dirty="0" smtClean="0">
                <a:latin typeface="Arial" panose="020B0604020202020204" pitchFamily="34" charset="0"/>
              </a:rPr>
              <a:t>поједини знаци </a:t>
            </a:r>
            <a:r>
              <a:rPr lang="ru-RU" dirty="0">
                <a:latin typeface="Arial" panose="020B0604020202020204" pitchFamily="34" charset="0"/>
              </a:rPr>
              <a:t>који се заједно називају интерпункција или реченични знаци. Знаци интерпункције су: </a:t>
            </a:r>
            <a:r>
              <a:rPr lang="ru-RU" b="1" dirty="0">
                <a:latin typeface="Arial" panose="020B0604020202020204" pitchFamily="34" charset="0"/>
              </a:rPr>
              <a:t>тачка, зарез, тачка и </a:t>
            </a:r>
            <a:r>
              <a:rPr lang="ru-RU" b="1" dirty="0" smtClean="0">
                <a:latin typeface="Arial" panose="020B0604020202020204" pitchFamily="34" charset="0"/>
              </a:rPr>
              <a:t>зарез</a:t>
            </a:r>
            <a:r>
              <a:rPr lang="ru-RU" dirty="0" smtClean="0">
                <a:latin typeface="Arial" panose="020B0604020202020204" pitchFamily="34" charset="0"/>
              </a:rPr>
              <a:t>, </a:t>
            </a:r>
            <a:r>
              <a:rPr lang="ru-RU" b="1" dirty="0">
                <a:latin typeface="Arial" panose="020B0604020202020204" pitchFamily="34" charset="0"/>
              </a:rPr>
              <a:t>две тачке, наводници, упитник,узвичник, заграде и црта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b="1" u="sng" dirty="0" smtClean="0">
                <a:latin typeface="Arial" panose="020B0604020202020204" pitchFamily="34" charset="0"/>
              </a:rPr>
              <a:t>Тачка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се ставља на крају обавештајне - потврдне и одричне реченице, на пример: Сваки данучим за испит. За испит не учим редовно.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b="1" u="sng" dirty="0" smtClean="0">
                <a:latin typeface="Arial" panose="020B0604020202020204" pitchFamily="34" charset="0"/>
              </a:rPr>
              <a:t>Зарез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се као знак интерпункције употребљава често и у различитим реченичнимситуацијама. Пошто је једно од основних начела српског правописа слободна (логична)интерпункција, за употребу зареза је најважније правило да се оно што је у мислима тесноповезано, што представља једну целину, не одваја зарезом, а делови који чине целину засебе, одвајају се зарезом од осталих делова реченице.</a:t>
            </a:r>
            <a:endParaRPr lang="sr-Latn-R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00" y="4443153"/>
            <a:ext cx="2505075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829" y="4275512"/>
            <a:ext cx="2413746" cy="20750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492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31" y="372189"/>
            <a:ext cx="117541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Зарезом се одвајају</a:t>
            </a:r>
            <a:r>
              <a:rPr lang="ru-RU" b="1" dirty="0" smtClean="0">
                <a:latin typeface="Arial" panose="020B0604020202020204" pitchFamily="34" charset="0"/>
              </a:rPr>
              <a:t>: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</a:rPr>
              <a:t>) речи и скупови речи (истоврсни делови реченице) у </a:t>
            </a:r>
            <a:r>
              <a:rPr lang="ru-RU" u="sng" dirty="0">
                <a:latin typeface="Arial" panose="020B0604020202020204" pitchFamily="34" charset="0"/>
              </a:rPr>
              <a:t>набрајању</a:t>
            </a:r>
            <a:r>
              <a:rPr lang="ru-RU" dirty="0">
                <a:latin typeface="Arial" panose="020B0604020202020204" pitchFamily="34" charset="0"/>
              </a:rPr>
              <a:t>: Миша, Дренко, Ненад иСрђан су отишли на излет. Понели су и добре хране, и безалкохолних пића, и </a:t>
            </a:r>
            <a:r>
              <a:rPr lang="ru-RU" dirty="0" smtClean="0">
                <a:latin typeface="Arial" panose="020B0604020202020204" pitchFamily="34" charset="0"/>
              </a:rPr>
              <a:t>друштвених игара;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независне реченице кад нису повезане везницима</a:t>
            </a:r>
            <a:r>
              <a:rPr lang="ru-RU" dirty="0">
                <a:latin typeface="Arial" panose="020B0604020202020204" pitchFamily="34" charset="0"/>
              </a:rPr>
              <a:t>: Дошао је, поздравио се, добро </a:t>
            </a:r>
            <a:r>
              <a:rPr lang="ru-RU" dirty="0" smtClean="0">
                <a:latin typeface="Arial" panose="020B0604020202020204" pitchFamily="34" charset="0"/>
              </a:rPr>
              <a:t>вечерао и </a:t>
            </a:r>
            <a:r>
              <a:rPr lang="ru-RU" dirty="0">
                <a:latin typeface="Arial" panose="020B0604020202020204" pitchFamily="34" charset="0"/>
              </a:rPr>
              <a:t>нестао</a:t>
            </a:r>
            <a:r>
              <a:rPr lang="ru-RU" dirty="0" smtClean="0">
                <a:latin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в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паралелни делови реченице кад су у супротности</a:t>
            </a:r>
            <a:r>
              <a:rPr lang="ru-RU" dirty="0">
                <a:latin typeface="Arial" panose="020B0604020202020204" pitchFamily="34" charset="0"/>
              </a:rPr>
              <a:t>: Задатак је тежак, </a:t>
            </a:r>
            <a:r>
              <a:rPr lang="ru-RU" dirty="0" smtClean="0">
                <a:latin typeface="Arial" panose="020B0604020202020204" pitchFamily="34" charset="0"/>
              </a:rPr>
              <a:t>али занимљив.</a:t>
            </a: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г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реченице које су у супротности</a:t>
            </a:r>
            <a:r>
              <a:rPr lang="ru-RU" dirty="0">
                <a:latin typeface="Arial" panose="020B0604020202020204" pitchFamily="34" charset="0"/>
              </a:rPr>
              <a:t>: Касније смо кренули, али смо стигли на време.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д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реченице у </a:t>
            </a:r>
            <a:r>
              <a:rPr lang="ru-RU" b="1" dirty="0" smtClean="0">
                <a:latin typeface="Arial" panose="020B0604020202020204" pitchFamily="34" charset="0"/>
              </a:rPr>
              <a:t>инверзији:</a:t>
            </a:r>
            <a:r>
              <a:rPr lang="ru-RU" dirty="0" smtClean="0">
                <a:latin typeface="Arial" panose="020B0604020202020204" pitchFamily="34" charset="0"/>
              </a:rPr>
              <a:t>Кад се спремим</a:t>
            </a:r>
            <a:r>
              <a:rPr lang="ru-RU" dirty="0">
                <a:latin typeface="Arial" panose="020B0604020202020204" pitchFamily="34" charset="0"/>
              </a:rPr>
              <a:t>, позваћу те телефоном. Ако можеш, помози ми.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ђ</a:t>
            </a:r>
            <a:r>
              <a:rPr lang="ru-RU" dirty="0">
                <a:latin typeface="Arial" panose="020B0604020202020204" pitchFamily="34" charset="0"/>
              </a:rPr>
              <a:t>) реч или скуп речи који су </a:t>
            </a:r>
            <a:r>
              <a:rPr lang="ru-RU" b="1" dirty="0">
                <a:latin typeface="Arial" panose="020B0604020202020204" pitchFamily="34" charset="0"/>
              </a:rPr>
              <a:t>накнадно додати или уметнути у реченицу</a:t>
            </a:r>
            <a:r>
              <a:rPr lang="ru-RU" dirty="0">
                <a:latin typeface="Arial" panose="020B0604020202020204" pitchFamily="34" charset="0"/>
              </a:rPr>
              <a:t>: То је, </a:t>
            </a:r>
            <a:r>
              <a:rPr lang="ru-RU" u="sng" dirty="0">
                <a:latin typeface="Arial" panose="020B0604020202020204" pitchFamily="34" charset="0"/>
              </a:rPr>
              <a:t>дакле</a:t>
            </a:r>
            <a:r>
              <a:rPr lang="ru-RU" dirty="0">
                <a:latin typeface="Arial" panose="020B0604020202020204" pitchFamily="34" charset="0"/>
              </a:rPr>
              <a:t>, твојвоћњак. Све ћу ти, </a:t>
            </a:r>
            <a:r>
              <a:rPr lang="ru-RU" u="sng" dirty="0">
                <a:latin typeface="Arial" panose="020B0604020202020204" pitchFamily="34" charset="0"/>
              </a:rPr>
              <a:t>наравно</a:t>
            </a:r>
            <a:r>
              <a:rPr lang="ru-RU" dirty="0">
                <a:latin typeface="Arial" panose="020B0604020202020204" pitchFamily="34" charset="0"/>
              </a:rPr>
              <a:t>, испричати.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е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вокатив и апозиција </a:t>
            </a:r>
            <a:r>
              <a:rPr lang="ru-RU" dirty="0">
                <a:latin typeface="Arial" panose="020B0604020202020204" pitchFamily="34" charset="0"/>
              </a:rPr>
              <a:t>су, такође, накнадно додати у реченицу, па се одвајају зарезом, </a:t>
            </a:r>
            <a:r>
              <a:rPr lang="ru-RU" dirty="0" smtClean="0">
                <a:latin typeface="Arial" panose="020B0604020202020204" pitchFamily="34" charset="0"/>
              </a:rPr>
              <a:t>на пример</a:t>
            </a:r>
            <a:r>
              <a:rPr lang="ru-RU" dirty="0">
                <a:latin typeface="Arial" panose="020B0604020202020204" pitchFamily="34" charset="0"/>
              </a:rPr>
              <a:t>: Ви ћете, децо, добити слаткиша. </a:t>
            </a:r>
            <a:r>
              <a:rPr lang="ru-RU" dirty="0" smtClean="0">
                <a:latin typeface="Arial" panose="020B0604020202020204" pitchFamily="34" charset="0"/>
              </a:rPr>
              <a:t>Дела Иве Андрића</a:t>
            </a:r>
            <a:r>
              <a:rPr lang="ru-RU" dirty="0">
                <a:latin typeface="Arial" panose="020B0604020202020204" pitchFamily="34" charset="0"/>
              </a:rPr>
              <a:t>, јединог југословенског Нобеловца, преведена су на многе језике.;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ж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узвици</a:t>
            </a:r>
            <a:r>
              <a:rPr lang="ru-RU" dirty="0">
                <a:latin typeface="Arial" panose="020B0604020202020204" pitchFamily="34" charset="0"/>
              </a:rPr>
              <a:t> исто нису саставни делови реченице, па се одвајају зарезом: Ух, што </a:t>
            </a:r>
            <a:r>
              <a:rPr lang="ru-RU" dirty="0" smtClean="0">
                <a:latin typeface="Arial" panose="020B0604020202020204" pitchFamily="34" charset="0"/>
              </a:rPr>
              <a:t>је хладно!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</a:rPr>
              <a:t>з</a:t>
            </a:r>
            <a:r>
              <a:rPr lang="ru-RU" dirty="0">
                <a:latin typeface="Arial" panose="020B0604020202020204" pitchFamily="34" charset="0"/>
              </a:rPr>
              <a:t>) </a:t>
            </a:r>
            <a:r>
              <a:rPr lang="ru-RU" b="1" dirty="0">
                <a:latin typeface="Arial" panose="020B0604020202020204" pitchFamily="34" charset="0"/>
              </a:rPr>
              <a:t>уметнуте </a:t>
            </a:r>
            <a:r>
              <a:rPr lang="ru-RU" b="1" dirty="0" smtClean="0">
                <a:latin typeface="Arial" panose="020B0604020202020204" pitchFamily="34" charset="0"/>
              </a:rPr>
              <a:t>реченице: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У мом селу, које је једно од најуспешнијих у воћарсту,готово сви гаје малине.; 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5292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87</TotalTime>
  <Words>1705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Basis</vt:lpstr>
      <vt:lpstr>Основна правописна правила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 правописна правила</dc:title>
  <dc:creator>PCuser</dc:creator>
  <cp:lastModifiedBy>PCuser</cp:lastModifiedBy>
  <cp:revision>7</cp:revision>
  <dcterms:created xsi:type="dcterms:W3CDTF">2020-03-24T10:53:37Z</dcterms:created>
  <dcterms:modified xsi:type="dcterms:W3CDTF">2020-04-25T07:16:56Z</dcterms:modified>
</cp:coreProperties>
</file>