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83FDA9-0C04-4AA9-9ED8-14347150898B}" type="doc">
      <dgm:prSet loTypeId="urn:microsoft.com/office/officeart/2005/8/layout/vList6" loCatId="list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69B25-07F6-4DD6-8433-376DBC463EBC}">
      <dgm:prSet phldrT="[Text]" custT="1"/>
      <dgm:spPr/>
      <dgm:t>
        <a:bodyPr/>
        <a:lstStyle/>
        <a:p>
          <a:r>
            <a:rPr lang="sr-Cyrl-RS" sz="2800" dirty="0" smtClean="0"/>
            <a:t>позната песма</a:t>
          </a:r>
          <a:endParaRPr lang="en-US" sz="2800" dirty="0"/>
        </a:p>
      </dgm:t>
    </dgm:pt>
    <dgm:pt modelId="{BAE750F5-24BD-4FAD-9505-350AF44A4C1C}" type="parTrans" cxnId="{9784A461-720F-407A-B050-7107EE8E8011}">
      <dgm:prSet/>
      <dgm:spPr/>
      <dgm:t>
        <a:bodyPr/>
        <a:lstStyle/>
        <a:p>
          <a:endParaRPr lang="en-US"/>
        </a:p>
      </dgm:t>
    </dgm:pt>
    <dgm:pt modelId="{398E05C9-888C-4387-BB3E-78872C69F486}" type="sibTrans" cxnId="{9784A461-720F-407A-B050-7107EE8E8011}">
      <dgm:prSet/>
      <dgm:spPr/>
      <dgm:t>
        <a:bodyPr/>
        <a:lstStyle/>
        <a:p>
          <a:endParaRPr lang="en-US"/>
        </a:p>
      </dgm:t>
    </dgm:pt>
    <dgm:pt modelId="{078F4C14-4E7F-41D7-99B8-2D30F67583AB}">
      <dgm:prSet phldrT="[Text]" custT="1"/>
      <dgm:spPr/>
      <dgm:t>
        <a:bodyPr/>
        <a:lstStyle/>
        <a:p>
          <a:r>
            <a:rPr lang="sr-Cyrl-RS" sz="3600" dirty="0" smtClean="0"/>
            <a:t>Нема предиката!</a:t>
          </a:r>
          <a:endParaRPr lang="en-US" sz="3600" dirty="0"/>
        </a:p>
      </dgm:t>
    </dgm:pt>
    <dgm:pt modelId="{5144C62C-8D07-4E46-93B3-D826E8A25160}" type="parTrans" cxnId="{07F7608D-B821-4D5B-A6A5-31AF9E7E0A41}">
      <dgm:prSet/>
      <dgm:spPr/>
      <dgm:t>
        <a:bodyPr/>
        <a:lstStyle/>
        <a:p>
          <a:endParaRPr lang="en-US"/>
        </a:p>
      </dgm:t>
    </dgm:pt>
    <dgm:pt modelId="{05924DC4-6068-4CF7-8698-444E5D7EA025}" type="sibTrans" cxnId="{07F7608D-B821-4D5B-A6A5-31AF9E7E0A41}">
      <dgm:prSet/>
      <dgm:spPr/>
      <dgm:t>
        <a:bodyPr/>
        <a:lstStyle/>
        <a:p>
          <a:endParaRPr lang="en-US"/>
        </a:p>
      </dgm:t>
    </dgm:pt>
    <dgm:pt modelId="{4C36E1CD-821C-49F8-814B-1E70C4B9A17A}">
      <dgm:prSet phldrT="[Text]" custT="1"/>
      <dgm:spPr/>
      <dgm:t>
        <a:bodyPr/>
        <a:lstStyle/>
        <a:p>
          <a:r>
            <a:rPr lang="sr-Cyrl-RS" sz="2800" dirty="0" smtClean="0"/>
            <a:t>Песма је позната.</a:t>
          </a:r>
          <a:endParaRPr lang="en-US" sz="2800" dirty="0"/>
        </a:p>
      </dgm:t>
    </dgm:pt>
    <dgm:pt modelId="{D5C0E33C-C8B1-4E78-9D09-72CDCB23E9C2}" type="parTrans" cxnId="{53371933-57DF-46B3-AA50-6072106F78D8}">
      <dgm:prSet/>
      <dgm:spPr/>
      <dgm:t>
        <a:bodyPr/>
        <a:lstStyle/>
        <a:p>
          <a:endParaRPr lang="en-US"/>
        </a:p>
      </dgm:t>
    </dgm:pt>
    <dgm:pt modelId="{E505FAF6-921C-4DB2-90EE-C2AF82055F67}" type="sibTrans" cxnId="{53371933-57DF-46B3-AA50-6072106F78D8}">
      <dgm:prSet/>
      <dgm:spPr/>
      <dgm:t>
        <a:bodyPr/>
        <a:lstStyle/>
        <a:p>
          <a:endParaRPr lang="en-US"/>
        </a:p>
      </dgm:t>
    </dgm:pt>
    <dgm:pt modelId="{06BA169C-63F1-43EC-8450-241297D8C8D6}">
      <dgm:prSet phldrT="[Text]" custT="1"/>
      <dgm:spPr/>
      <dgm:t>
        <a:bodyPr/>
        <a:lstStyle/>
        <a:p>
          <a:r>
            <a:rPr lang="sr-Cyrl-RS" sz="3600" dirty="0" smtClean="0"/>
            <a:t>Садржи предикат</a:t>
          </a:r>
          <a:r>
            <a:rPr lang="sr-Cyrl-RS" sz="4100" dirty="0" smtClean="0"/>
            <a:t>!</a:t>
          </a:r>
          <a:endParaRPr lang="en-US" sz="3600" dirty="0"/>
        </a:p>
      </dgm:t>
    </dgm:pt>
    <dgm:pt modelId="{C68DADEF-1291-40B8-AE5B-F2F5A6B8F028}" type="parTrans" cxnId="{532F8436-E06C-4C13-B235-56C671E9F038}">
      <dgm:prSet/>
      <dgm:spPr/>
      <dgm:t>
        <a:bodyPr/>
        <a:lstStyle/>
        <a:p>
          <a:endParaRPr lang="en-US"/>
        </a:p>
      </dgm:t>
    </dgm:pt>
    <dgm:pt modelId="{C16602FE-2116-41B9-BC4D-455BACFDE5F5}" type="sibTrans" cxnId="{532F8436-E06C-4C13-B235-56C671E9F038}">
      <dgm:prSet/>
      <dgm:spPr/>
      <dgm:t>
        <a:bodyPr/>
        <a:lstStyle/>
        <a:p>
          <a:endParaRPr lang="en-US"/>
        </a:p>
      </dgm:t>
    </dgm:pt>
    <dgm:pt modelId="{D598C790-07F1-4CDB-B910-CD078E7A39EB}" type="pres">
      <dgm:prSet presAssocID="{4483FDA9-0C04-4AA9-9ED8-14347150898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DA639CB-BBDE-42B0-9E40-8921DC34C249}" type="pres">
      <dgm:prSet presAssocID="{0C869B25-07F6-4DD6-8433-376DBC463EBC}" presName="linNode" presStyleCnt="0"/>
      <dgm:spPr/>
    </dgm:pt>
    <dgm:pt modelId="{DFEFC3C8-0E2D-4775-AFAF-398D4109A235}" type="pres">
      <dgm:prSet presAssocID="{0C869B25-07F6-4DD6-8433-376DBC463EBC}" presName="parentShp" presStyleLbl="node1" presStyleIdx="0" presStyleCnt="2" custLinFactNeighborX="-232" custLinFactNeighborY="-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6C6D43-0682-4E86-8DBD-DA0632D5C063}" type="pres">
      <dgm:prSet presAssocID="{0C869B25-07F6-4DD6-8433-376DBC463EBC}" presName="childShp" presStyleLbl="bgAccFollowNode1" presStyleIdx="0" presStyleCnt="2" custLinFactNeighborX="-3136" custLinFactNeighborY="-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D98BB-F1A7-4803-9ACD-57B98F42E260}" type="pres">
      <dgm:prSet presAssocID="{398E05C9-888C-4387-BB3E-78872C69F486}" presName="spacing" presStyleCnt="0"/>
      <dgm:spPr/>
    </dgm:pt>
    <dgm:pt modelId="{E041B12F-AA39-4AFA-8617-9FF29FC6CFB2}" type="pres">
      <dgm:prSet presAssocID="{4C36E1CD-821C-49F8-814B-1E70C4B9A17A}" presName="linNode" presStyleCnt="0"/>
      <dgm:spPr/>
    </dgm:pt>
    <dgm:pt modelId="{7BDA5AF6-5A73-415E-A052-C46A0181F626}" type="pres">
      <dgm:prSet presAssocID="{4C36E1CD-821C-49F8-814B-1E70C4B9A17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B64DE1-8875-4286-81EC-44EB618FAF7E}" type="pres">
      <dgm:prSet presAssocID="{4C36E1CD-821C-49F8-814B-1E70C4B9A17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84A461-720F-407A-B050-7107EE8E8011}" srcId="{4483FDA9-0C04-4AA9-9ED8-14347150898B}" destId="{0C869B25-07F6-4DD6-8433-376DBC463EBC}" srcOrd="0" destOrd="0" parTransId="{BAE750F5-24BD-4FAD-9505-350AF44A4C1C}" sibTransId="{398E05C9-888C-4387-BB3E-78872C69F486}"/>
    <dgm:cxn modelId="{07F7608D-B821-4D5B-A6A5-31AF9E7E0A41}" srcId="{0C869B25-07F6-4DD6-8433-376DBC463EBC}" destId="{078F4C14-4E7F-41D7-99B8-2D30F67583AB}" srcOrd="0" destOrd="0" parTransId="{5144C62C-8D07-4E46-93B3-D826E8A25160}" sibTransId="{05924DC4-6068-4CF7-8698-444E5D7EA025}"/>
    <dgm:cxn modelId="{53371933-57DF-46B3-AA50-6072106F78D8}" srcId="{4483FDA9-0C04-4AA9-9ED8-14347150898B}" destId="{4C36E1CD-821C-49F8-814B-1E70C4B9A17A}" srcOrd="1" destOrd="0" parTransId="{D5C0E33C-C8B1-4E78-9D09-72CDCB23E9C2}" sibTransId="{E505FAF6-921C-4DB2-90EE-C2AF82055F67}"/>
    <dgm:cxn modelId="{8DC9A41B-0FAB-4EBD-8BD1-0A4E496DEE83}" type="presOf" srcId="{4C36E1CD-821C-49F8-814B-1E70C4B9A17A}" destId="{7BDA5AF6-5A73-415E-A052-C46A0181F626}" srcOrd="0" destOrd="0" presId="urn:microsoft.com/office/officeart/2005/8/layout/vList6"/>
    <dgm:cxn modelId="{8420806B-13B5-48EF-9B2C-EF577B28B443}" type="presOf" srcId="{078F4C14-4E7F-41D7-99B8-2D30F67583AB}" destId="{896C6D43-0682-4E86-8DBD-DA0632D5C063}" srcOrd="0" destOrd="0" presId="urn:microsoft.com/office/officeart/2005/8/layout/vList6"/>
    <dgm:cxn modelId="{AEB39926-5772-4A7C-97FA-844F728AA5F9}" type="presOf" srcId="{0C869B25-07F6-4DD6-8433-376DBC463EBC}" destId="{DFEFC3C8-0E2D-4775-AFAF-398D4109A235}" srcOrd="0" destOrd="0" presId="urn:microsoft.com/office/officeart/2005/8/layout/vList6"/>
    <dgm:cxn modelId="{F7CB9A87-C75C-44C0-8B72-8B7F260E96CC}" type="presOf" srcId="{4483FDA9-0C04-4AA9-9ED8-14347150898B}" destId="{D598C790-07F1-4CDB-B910-CD078E7A39EB}" srcOrd="0" destOrd="0" presId="urn:microsoft.com/office/officeart/2005/8/layout/vList6"/>
    <dgm:cxn modelId="{236EDF5C-D12A-470D-B7B5-673634417B59}" type="presOf" srcId="{06BA169C-63F1-43EC-8450-241297D8C8D6}" destId="{95B64DE1-8875-4286-81EC-44EB618FAF7E}" srcOrd="0" destOrd="0" presId="urn:microsoft.com/office/officeart/2005/8/layout/vList6"/>
    <dgm:cxn modelId="{532F8436-E06C-4C13-B235-56C671E9F038}" srcId="{4C36E1CD-821C-49F8-814B-1E70C4B9A17A}" destId="{06BA169C-63F1-43EC-8450-241297D8C8D6}" srcOrd="0" destOrd="0" parTransId="{C68DADEF-1291-40B8-AE5B-F2F5A6B8F028}" sibTransId="{C16602FE-2116-41B9-BC4D-455BACFDE5F5}"/>
    <dgm:cxn modelId="{4AFA73D5-A5AF-4946-AE6E-C19316A0F122}" type="presParOf" srcId="{D598C790-07F1-4CDB-B910-CD078E7A39EB}" destId="{3DA639CB-BBDE-42B0-9E40-8921DC34C249}" srcOrd="0" destOrd="0" presId="urn:microsoft.com/office/officeart/2005/8/layout/vList6"/>
    <dgm:cxn modelId="{7DF7D189-FD3E-4F4C-821C-96722AEA170A}" type="presParOf" srcId="{3DA639CB-BBDE-42B0-9E40-8921DC34C249}" destId="{DFEFC3C8-0E2D-4775-AFAF-398D4109A235}" srcOrd="0" destOrd="0" presId="urn:microsoft.com/office/officeart/2005/8/layout/vList6"/>
    <dgm:cxn modelId="{4FC35DC6-7EA7-427B-8549-24F56544F62C}" type="presParOf" srcId="{3DA639CB-BBDE-42B0-9E40-8921DC34C249}" destId="{896C6D43-0682-4E86-8DBD-DA0632D5C063}" srcOrd="1" destOrd="0" presId="urn:microsoft.com/office/officeart/2005/8/layout/vList6"/>
    <dgm:cxn modelId="{955DC4F5-D438-4FBC-9B62-AD78FF76F2DB}" type="presParOf" srcId="{D598C790-07F1-4CDB-B910-CD078E7A39EB}" destId="{144D98BB-F1A7-4803-9ACD-57B98F42E260}" srcOrd="1" destOrd="0" presId="urn:microsoft.com/office/officeart/2005/8/layout/vList6"/>
    <dgm:cxn modelId="{A3C84EC9-C500-468E-B7CE-685DA41A5FD6}" type="presParOf" srcId="{D598C790-07F1-4CDB-B910-CD078E7A39EB}" destId="{E041B12F-AA39-4AFA-8617-9FF29FC6CFB2}" srcOrd="2" destOrd="0" presId="urn:microsoft.com/office/officeart/2005/8/layout/vList6"/>
    <dgm:cxn modelId="{CC526F8B-B0F4-4097-9F18-F78DB43B6785}" type="presParOf" srcId="{E041B12F-AA39-4AFA-8617-9FF29FC6CFB2}" destId="{7BDA5AF6-5A73-415E-A052-C46A0181F626}" srcOrd="0" destOrd="0" presId="urn:microsoft.com/office/officeart/2005/8/layout/vList6"/>
    <dgm:cxn modelId="{9129800E-F1AF-4A4A-8C55-945A12F3D6F5}" type="presParOf" srcId="{E041B12F-AA39-4AFA-8617-9FF29FC6CFB2}" destId="{95B64DE1-8875-4286-81EC-44EB618FAF7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000927-5B3A-47BB-8739-77E53F5E3308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513284-DA52-4FB2-A01E-DB4969D775BB}">
      <dgm:prSet phldrT="[Text]"/>
      <dgm:spPr/>
      <dgm:t>
        <a:bodyPr/>
        <a:lstStyle/>
        <a:p>
          <a:r>
            <a:rPr lang="sr-Cyrl-RS" dirty="0" smtClean="0"/>
            <a:t>Зависне синтагме могу бити у различитим службама (функцијама) у реченици:</a:t>
          </a:r>
          <a:endParaRPr lang="en-US" dirty="0"/>
        </a:p>
      </dgm:t>
    </dgm:pt>
    <dgm:pt modelId="{B962CBF7-33D5-4849-90F6-E041DE1CBE1A}" type="parTrans" cxnId="{21CAE294-944A-4974-8C9E-84D6DB28889B}">
      <dgm:prSet/>
      <dgm:spPr/>
      <dgm:t>
        <a:bodyPr/>
        <a:lstStyle/>
        <a:p>
          <a:endParaRPr lang="en-US"/>
        </a:p>
      </dgm:t>
    </dgm:pt>
    <dgm:pt modelId="{39F9176A-52C2-4532-909B-10C21DADB6D6}" type="sibTrans" cxnId="{21CAE294-944A-4974-8C9E-84D6DB28889B}">
      <dgm:prSet/>
      <dgm:spPr/>
      <dgm:t>
        <a:bodyPr/>
        <a:lstStyle/>
        <a:p>
          <a:endParaRPr lang="en-US"/>
        </a:p>
      </dgm:t>
    </dgm:pt>
    <dgm:pt modelId="{A53A31B5-7250-42B9-9545-E523E244A091}">
      <dgm:prSet phldrT="[Text]"/>
      <dgm:spPr/>
      <dgm:t>
        <a:bodyPr/>
        <a:lstStyle/>
        <a:p>
          <a:r>
            <a:rPr lang="sr-Cyrl-RS" b="1" dirty="0" smtClean="0"/>
            <a:t>Именски део предиката</a:t>
          </a:r>
          <a:endParaRPr lang="en-US" b="1" dirty="0"/>
        </a:p>
      </dgm:t>
    </dgm:pt>
    <dgm:pt modelId="{9901B3D4-1FBA-4BF4-BFFD-A071ECA0A3AC}" type="parTrans" cxnId="{6283981D-5E3D-48A4-8B86-6B202303604A}">
      <dgm:prSet/>
      <dgm:spPr/>
      <dgm:t>
        <a:bodyPr/>
        <a:lstStyle/>
        <a:p>
          <a:endParaRPr lang="en-US"/>
        </a:p>
      </dgm:t>
    </dgm:pt>
    <dgm:pt modelId="{79686EF7-2023-4514-871E-534E11F42FF5}" type="sibTrans" cxnId="{6283981D-5E3D-48A4-8B86-6B202303604A}">
      <dgm:prSet/>
      <dgm:spPr/>
      <dgm:t>
        <a:bodyPr/>
        <a:lstStyle/>
        <a:p>
          <a:endParaRPr lang="en-US"/>
        </a:p>
      </dgm:t>
    </dgm:pt>
    <dgm:pt modelId="{949C8441-461B-4442-888E-07788AEAD450}">
      <dgm:prSet phldrT="[Text]"/>
      <dgm:spPr/>
      <dgm:t>
        <a:bodyPr/>
        <a:lstStyle/>
        <a:p>
          <a:r>
            <a:rPr lang="sr-Cyrl-RS" b="1" dirty="0" smtClean="0"/>
            <a:t>Прави објекат</a:t>
          </a:r>
          <a:endParaRPr lang="en-US" b="1" dirty="0"/>
        </a:p>
      </dgm:t>
    </dgm:pt>
    <dgm:pt modelId="{A6E0D9A6-606F-4282-9112-2A57247BA937}" type="parTrans" cxnId="{94DE3A47-2B2D-4768-9C9F-48CE0EED0E8C}">
      <dgm:prSet/>
      <dgm:spPr/>
      <dgm:t>
        <a:bodyPr/>
        <a:lstStyle/>
        <a:p>
          <a:endParaRPr lang="en-US"/>
        </a:p>
      </dgm:t>
    </dgm:pt>
    <dgm:pt modelId="{9A5B2FA3-F081-4DA0-B325-E572079FBC06}" type="sibTrans" cxnId="{94DE3A47-2B2D-4768-9C9F-48CE0EED0E8C}">
      <dgm:prSet/>
      <dgm:spPr/>
      <dgm:t>
        <a:bodyPr/>
        <a:lstStyle/>
        <a:p>
          <a:endParaRPr lang="en-US"/>
        </a:p>
      </dgm:t>
    </dgm:pt>
    <dgm:pt modelId="{6CD0EF54-8638-4C77-B44C-7958314C3596}">
      <dgm:prSet phldrT="[Text]"/>
      <dgm:spPr/>
      <dgm:t>
        <a:bodyPr/>
        <a:lstStyle/>
        <a:p>
          <a:r>
            <a:rPr lang="sr-Cyrl-RS" b="1" dirty="0" smtClean="0"/>
            <a:t>Апозиција</a:t>
          </a:r>
          <a:endParaRPr lang="en-US" b="1" dirty="0"/>
        </a:p>
      </dgm:t>
    </dgm:pt>
    <dgm:pt modelId="{3341C20A-2872-462B-8A86-CD2A244D3FB2}" type="parTrans" cxnId="{C2CFBE77-1B90-4080-A1B2-0A4FF8BB06AC}">
      <dgm:prSet/>
      <dgm:spPr/>
      <dgm:t>
        <a:bodyPr/>
        <a:lstStyle/>
        <a:p>
          <a:endParaRPr lang="en-US"/>
        </a:p>
      </dgm:t>
    </dgm:pt>
    <dgm:pt modelId="{90719717-D3B3-4386-8927-2825B5801D80}" type="sibTrans" cxnId="{C2CFBE77-1B90-4080-A1B2-0A4FF8BB06AC}">
      <dgm:prSet/>
      <dgm:spPr/>
      <dgm:t>
        <a:bodyPr/>
        <a:lstStyle/>
        <a:p>
          <a:endParaRPr lang="en-US"/>
        </a:p>
      </dgm:t>
    </dgm:pt>
    <dgm:pt modelId="{244E6897-9E12-4B38-A13B-BAA286416CB9}">
      <dgm:prSet phldrT="[Text]"/>
      <dgm:spPr/>
      <dgm:t>
        <a:bodyPr/>
        <a:lstStyle/>
        <a:p>
          <a:r>
            <a:rPr lang="sr-Cyrl-RS" b="1" dirty="0" smtClean="0"/>
            <a:t>Прилошка одредба</a:t>
          </a:r>
          <a:endParaRPr lang="en-US" b="1" dirty="0"/>
        </a:p>
      </dgm:t>
    </dgm:pt>
    <dgm:pt modelId="{4DFC69D6-4936-4937-85F8-4752D57C30D5}" type="parTrans" cxnId="{82C121FE-C770-4A31-86AC-D819664FBE4F}">
      <dgm:prSet/>
      <dgm:spPr/>
      <dgm:t>
        <a:bodyPr/>
        <a:lstStyle/>
        <a:p>
          <a:endParaRPr lang="en-US"/>
        </a:p>
      </dgm:t>
    </dgm:pt>
    <dgm:pt modelId="{56857FAD-AAB4-4FD2-AFCB-364FE6B12767}" type="sibTrans" cxnId="{82C121FE-C770-4A31-86AC-D819664FBE4F}">
      <dgm:prSet/>
      <dgm:spPr/>
      <dgm:t>
        <a:bodyPr/>
        <a:lstStyle/>
        <a:p>
          <a:endParaRPr lang="en-US"/>
        </a:p>
      </dgm:t>
    </dgm:pt>
    <dgm:pt modelId="{C2BB9B64-9BF3-484E-AB1E-199FD49BDB73}">
      <dgm:prSet phldrT="[Text]" phldr="1"/>
      <dgm:spPr/>
      <dgm:t>
        <a:bodyPr/>
        <a:lstStyle/>
        <a:p>
          <a:endParaRPr lang="en-US"/>
        </a:p>
      </dgm:t>
    </dgm:pt>
    <dgm:pt modelId="{7F56CB64-7893-4B6F-9C79-2A9EEEE9D014}" type="parTrans" cxnId="{58516329-E78D-4FB9-B231-A9FDD74E4082}">
      <dgm:prSet/>
      <dgm:spPr/>
      <dgm:t>
        <a:bodyPr/>
        <a:lstStyle/>
        <a:p>
          <a:endParaRPr lang="en-US"/>
        </a:p>
      </dgm:t>
    </dgm:pt>
    <dgm:pt modelId="{A7470C64-421B-42BE-A6DA-07129CF00CB9}" type="sibTrans" cxnId="{58516329-E78D-4FB9-B231-A9FDD74E4082}">
      <dgm:prSet/>
      <dgm:spPr/>
      <dgm:t>
        <a:bodyPr/>
        <a:lstStyle/>
        <a:p>
          <a:endParaRPr lang="en-US"/>
        </a:p>
      </dgm:t>
    </dgm:pt>
    <dgm:pt modelId="{FF8CEDE3-8F38-49F7-8C3D-44EDACAA72FE}">
      <dgm:prSet/>
      <dgm:spPr/>
      <dgm:t>
        <a:bodyPr/>
        <a:lstStyle/>
        <a:p>
          <a:r>
            <a:rPr lang="sr-Cyrl-RS" b="1" dirty="0" smtClean="0"/>
            <a:t>Субјекат</a:t>
          </a:r>
          <a:endParaRPr lang="en-US" b="1" dirty="0"/>
        </a:p>
      </dgm:t>
    </dgm:pt>
    <dgm:pt modelId="{05903024-00E2-42E0-A968-0718F8A8FAE1}" type="parTrans" cxnId="{FCDE03B6-778B-4C2A-85CE-216783413BD8}">
      <dgm:prSet/>
      <dgm:spPr/>
      <dgm:t>
        <a:bodyPr/>
        <a:lstStyle/>
        <a:p>
          <a:endParaRPr lang="en-US"/>
        </a:p>
      </dgm:t>
    </dgm:pt>
    <dgm:pt modelId="{47E54B36-00A7-42A6-8BF9-7B111661A393}" type="sibTrans" cxnId="{FCDE03B6-778B-4C2A-85CE-216783413BD8}">
      <dgm:prSet/>
      <dgm:spPr/>
      <dgm:t>
        <a:bodyPr/>
        <a:lstStyle/>
        <a:p>
          <a:endParaRPr lang="en-US"/>
        </a:p>
      </dgm:t>
    </dgm:pt>
    <dgm:pt modelId="{13F7588A-5468-4B4B-9EB0-432D54563DCA}" type="pres">
      <dgm:prSet presAssocID="{BF000927-5B3A-47BB-8739-77E53F5E330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A7F602-37F8-4426-81C8-352FD5C2F852}" type="pres">
      <dgm:prSet presAssocID="{BF000927-5B3A-47BB-8739-77E53F5E3308}" presName="radial" presStyleCnt="0">
        <dgm:presLayoutVars>
          <dgm:animLvl val="ctr"/>
        </dgm:presLayoutVars>
      </dgm:prSet>
      <dgm:spPr/>
    </dgm:pt>
    <dgm:pt modelId="{7CB2BD3D-66E4-4755-8FA7-E294D7F42375}" type="pres">
      <dgm:prSet presAssocID="{CC513284-DA52-4FB2-A01E-DB4969D775BB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3E6D8FFB-BAA9-4BCC-BED3-F5F3CC21EA17}" type="pres">
      <dgm:prSet presAssocID="{A53A31B5-7250-42B9-9545-E523E244A091}" presName="node" presStyleLbl="vennNode1" presStyleIdx="1" presStyleCnt="6" custRadScaleRad="103770" custRadScaleInc="-6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605D7-5C2C-42C5-BA45-9B4A19E66B10}" type="pres">
      <dgm:prSet presAssocID="{949C8441-461B-4442-888E-07788AEAD45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69F87-76B3-4A7C-8717-6C717493CA62}" type="pres">
      <dgm:prSet presAssocID="{6CD0EF54-8638-4C77-B44C-7958314C3596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E097C-8E4C-4AB1-A037-DF1B6EBF9671}" type="pres">
      <dgm:prSet presAssocID="{244E6897-9E12-4B38-A13B-BAA286416CB9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3C9B1-5F9E-471A-9874-DF4B8D6953FF}" type="pres">
      <dgm:prSet presAssocID="{FF8CEDE3-8F38-49F7-8C3D-44EDACAA72FE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CAE294-944A-4974-8C9E-84D6DB28889B}" srcId="{BF000927-5B3A-47BB-8739-77E53F5E3308}" destId="{CC513284-DA52-4FB2-A01E-DB4969D775BB}" srcOrd="0" destOrd="0" parTransId="{B962CBF7-33D5-4849-90F6-E041DE1CBE1A}" sibTransId="{39F9176A-52C2-4532-909B-10C21DADB6D6}"/>
    <dgm:cxn modelId="{82C121FE-C770-4A31-86AC-D819664FBE4F}" srcId="{CC513284-DA52-4FB2-A01E-DB4969D775BB}" destId="{244E6897-9E12-4B38-A13B-BAA286416CB9}" srcOrd="3" destOrd="0" parTransId="{4DFC69D6-4936-4937-85F8-4752D57C30D5}" sibTransId="{56857FAD-AAB4-4FD2-AFCB-364FE6B12767}"/>
    <dgm:cxn modelId="{4FABB567-0BC4-4E47-A7B6-C4E168266DCC}" type="presOf" srcId="{FF8CEDE3-8F38-49F7-8C3D-44EDACAA72FE}" destId="{FDF3C9B1-5F9E-471A-9874-DF4B8D6953FF}" srcOrd="0" destOrd="0" presId="urn:microsoft.com/office/officeart/2005/8/layout/radial3"/>
    <dgm:cxn modelId="{6283981D-5E3D-48A4-8B86-6B202303604A}" srcId="{CC513284-DA52-4FB2-A01E-DB4969D775BB}" destId="{A53A31B5-7250-42B9-9545-E523E244A091}" srcOrd="0" destOrd="0" parTransId="{9901B3D4-1FBA-4BF4-BFFD-A071ECA0A3AC}" sibTransId="{79686EF7-2023-4514-871E-534E11F42FF5}"/>
    <dgm:cxn modelId="{A250DC69-B22F-4FB6-87E4-FF3CA248AFF5}" type="presOf" srcId="{244E6897-9E12-4B38-A13B-BAA286416CB9}" destId="{EE8E097C-8E4C-4AB1-A037-DF1B6EBF9671}" srcOrd="0" destOrd="0" presId="urn:microsoft.com/office/officeart/2005/8/layout/radial3"/>
    <dgm:cxn modelId="{C2CFBE77-1B90-4080-A1B2-0A4FF8BB06AC}" srcId="{CC513284-DA52-4FB2-A01E-DB4969D775BB}" destId="{6CD0EF54-8638-4C77-B44C-7958314C3596}" srcOrd="2" destOrd="0" parTransId="{3341C20A-2872-462B-8A86-CD2A244D3FB2}" sibTransId="{90719717-D3B3-4386-8927-2825B5801D80}"/>
    <dgm:cxn modelId="{533E36D5-DB85-42A7-998E-FFB6C25A39C5}" type="presOf" srcId="{BF000927-5B3A-47BB-8739-77E53F5E3308}" destId="{13F7588A-5468-4B4B-9EB0-432D54563DCA}" srcOrd="0" destOrd="0" presId="urn:microsoft.com/office/officeart/2005/8/layout/radial3"/>
    <dgm:cxn modelId="{58516329-E78D-4FB9-B231-A9FDD74E4082}" srcId="{BF000927-5B3A-47BB-8739-77E53F5E3308}" destId="{C2BB9B64-9BF3-484E-AB1E-199FD49BDB73}" srcOrd="1" destOrd="0" parTransId="{7F56CB64-7893-4B6F-9C79-2A9EEEE9D014}" sibTransId="{A7470C64-421B-42BE-A6DA-07129CF00CB9}"/>
    <dgm:cxn modelId="{133FA6EB-E958-4744-9141-204043FE1895}" type="presOf" srcId="{CC513284-DA52-4FB2-A01E-DB4969D775BB}" destId="{7CB2BD3D-66E4-4755-8FA7-E294D7F42375}" srcOrd="0" destOrd="0" presId="urn:microsoft.com/office/officeart/2005/8/layout/radial3"/>
    <dgm:cxn modelId="{AA173604-ECE4-420D-A41D-C020788DC2DC}" type="presOf" srcId="{6CD0EF54-8638-4C77-B44C-7958314C3596}" destId="{DBA69F87-76B3-4A7C-8717-6C717493CA62}" srcOrd="0" destOrd="0" presId="urn:microsoft.com/office/officeart/2005/8/layout/radial3"/>
    <dgm:cxn modelId="{94DE3A47-2B2D-4768-9C9F-48CE0EED0E8C}" srcId="{CC513284-DA52-4FB2-A01E-DB4969D775BB}" destId="{949C8441-461B-4442-888E-07788AEAD450}" srcOrd="1" destOrd="0" parTransId="{A6E0D9A6-606F-4282-9112-2A57247BA937}" sibTransId="{9A5B2FA3-F081-4DA0-B325-E572079FBC06}"/>
    <dgm:cxn modelId="{FCDE03B6-778B-4C2A-85CE-216783413BD8}" srcId="{CC513284-DA52-4FB2-A01E-DB4969D775BB}" destId="{FF8CEDE3-8F38-49F7-8C3D-44EDACAA72FE}" srcOrd="4" destOrd="0" parTransId="{05903024-00E2-42E0-A968-0718F8A8FAE1}" sibTransId="{47E54B36-00A7-42A6-8BF9-7B111661A393}"/>
    <dgm:cxn modelId="{D58FDD8E-DF93-47FE-8DDC-32C9110E8DA5}" type="presOf" srcId="{A53A31B5-7250-42B9-9545-E523E244A091}" destId="{3E6D8FFB-BAA9-4BCC-BED3-F5F3CC21EA17}" srcOrd="0" destOrd="0" presId="urn:microsoft.com/office/officeart/2005/8/layout/radial3"/>
    <dgm:cxn modelId="{77618C46-F2E8-4042-93C6-A36C6B6FB4A5}" type="presOf" srcId="{949C8441-461B-4442-888E-07788AEAD450}" destId="{D45605D7-5C2C-42C5-BA45-9B4A19E66B10}" srcOrd="0" destOrd="0" presId="urn:microsoft.com/office/officeart/2005/8/layout/radial3"/>
    <dgm:cxn modelId="{AAC32F14-1748-4075-AD7A-DBE314403967}" type="presParOf" srcId="{13F7588A-5468-4B4B-9EB0-432D54563DCA}" destId="{59A7F602-37F8-4426-81C8-352FD5C2F852}" srcOrd="0" destOrd="0" presId="urn:microsoft.com/office/officeart/2005/8/layout/radial3"/>
    <dgm:cxn modelId="{429ECA6B-8C24-4699-878D-83C774797CA2}" type="presParOf" srcId="{59A7F602-37F8-4426-81C8-352FD5C2F852}" destId="{7CB2BD3D-66E4-4755-8FA7-E294D7F42375}" srcOrd="0" destOrd="0" presId="urn:microsoft.com/office/officeart/2005/8/layout/radial3"/>
    <dgm:cxn modelId="{804FA785-931B-4B20-AF1F-20D219F935E0}" type="presParOf" srcId="{59A7F602-37F8-4426-81C8-352FD5C2F852}" destId="{3E6D8FFB-BAA9-4BCC-BED3-F5F3CC21EA17}" srcOrd="1" destOrd="0" presId="urn:microsoft.com/office/officeart/2005/8/layout/radial3"/>
    <dgm:cxn modelId="{B3BD134C-223F-4B5B-BE5B-7C206EDD559F}" type="presParOf" srcId="{59A7F602-37F8-4426-81C8-352FD5C2F852}" destId="{D45605D7-5C2C-42C5-BA45-9B4A19E66B10}" srcOrd="2" destOrd="0" presId="urn:microsoft.com/office/officeart/2005/8/layout/radial3"/>
    <dgm:cxn modelId="{A32F8767-AA29-4C8E-8D05-2D8357DF3138}" type="presParOf" srcId="{59A7F602-37F8-4426-81C8-352FD5C2F852}" destId="{DBA69F87-76B3-4A7C-8717-6C717493CA62}" srcOrd="3" destOrd="0" presId="urn:microsoft.com/office/officeart/2005/8/layout/radial3"/>
    <dgm:cxn modelId="{6A22528C-6AAC-47C7-941A-27C820ECD30F}" type="presParOf" srcId="{59A7F602-37F8-4426-81C8-352FD5C2F852}" destId="{EE8E097C-8E4C-4AB1-A037-DF1B6EBF9671}" srcOrd="4" destOrd="0" presId="urn:microsoft.com/office/officeart/2005/8/layout/radial3"/>
    <dgm:cxn modelId="{EEB04781-761A-4A91-AFBE-2DCE66925114}" type="presParOf" srcId="{59A7F602-37F8-4426-81C8-352FD5C2F852}" destId="{FDF3C9B1-5F9E-471A-9874-DF4B8D6953FF}" srcOrd="5" destOrd="0" presId="urn:microsoft.com/office/officeart/2005/8/layout/radial3"/>
  </dgm:cxnLst>
  <dgm:bg>
    <a:solidFill>
      <a:srgbClr val="FFFF0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C6D43-0682-4E86-8DBD-DA0632D5C063}">
      <dsp:nvSpPr>
        <dsp:cNvPr id="0" name=""/>
        <dsp:cNvSpPr/>
      </dsp:nvSpPr>
      <dsp:spPr>
        <a:xfrm>
          <a:off x="3631470" y="0"/>
          <a:ext cx="5623560" cy="19589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3600" kern="1200" dirty="0" smtClean="0"/>
            <a:t>Нема предиката!</a:t>
          </a:r>
          <a:endParaRPr lang="en-US" sz="3600" kern="1200" dirty="0"/>
        </a:p>
      </dsp:txBody>
      <dsp:txXfrm>
        <a:off x="3631470" y="244869"/>
        <a:ext cx="4888954" cy="1469212"/>
      </dsp:txXfrm>
    </dsp:sp>
    <dsp:sp modelId="{DFEFC3C8-0E2D-4775-AFAF-398D4109A235}">
      <dsp:nvSpPr>
        <dsp:cNvPr id="0" name=""/>
        <dsp:cNvSpPr/>
      </dsp:nvSpPr>
      <dsp:spPr>
        <a:xfrm>
          <a:off x="0" y="0"/>
          <a:ext cx="3749040" cy="19589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позната песма</a:t>
          </a:r>
          <a:endParaRPr lang="en-US" sz="2800" kern="1200" dirty="0"/>
        </a:p>
      </dsp:txBody>
      <dsp:txXfrm>
        <a:off x="95628" y="95628"/>
        <a:ext cx="3557784" cy="1767694"/>
      </dsp:txXfrm>
    </dsp:sp>
    <dsp:sp modelId="{95B64DE1-8875-4286-81EC-44EB618FAF7E}">
      <dsp:nvSpPr>
        <dsp:cNvPr id="0" name=""/>
        <dsp:cNvSpPr/>
      </dsp:nvSpPr>
      <dsp:spPr>
        <a:xfrm>
          <a:off x="3749040" y="2155347"/>
          <a:ext cx="5623560" cy="19589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3600" kern="1200" dirty="0" smtClean="0"/>
            <a:t>Садржи предикат</a:t>
          </a:r>
          <a:r>
            <a:rPr lang="sr-Cyrl-RS" sz="4100" kern="1200" dirty="0" smtClean="0"/>
            <a:t>!</a:t>
          </a:r>
          <a:endParaRPr lang="en-US" sz="3600" kern="1200" dirty="0"/>
        </a:p>
      </dsp:txBody>
      <dsp:txXfrm>
        <a:off x="3749040" y="2400216"/>
        <a:ext cx="4888954" cy="1469212"/>
      </dsp:txXfrm>
    </dsp:sp>
    <dsp:sp modelId="{7BDA5AF6-5A73-415E-A052-C46A0181F626}">
      <dsp:nvSpPr>
        <dsp:cNvPr id="0" name=""/>
        <dsp:cNvSpPr/>
      </dsp:nvSpPr>
      <dsp:spPr>
        <a:xfrm>
          <a:off x="0" y="2155347"/>
          <a:ext cx="3749040" cy="19589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Песма је позната.</a:t>
          </a:r>
          <a:endParaRPr lang="en-US" sz="2800" kern="1200" dirty="0"/>
        </a:p>
      </dsp:txBody>
      <dsp:txXfrm>
        <a:off x="95628" y="2250975"/>
        <a:ext cx="3557784" cy="1767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2BD3D-66E4-4755-8FA7-E294D7F42375}">
      <dsp:nvSpPr>
        <dsp:cNvPr id="0" name=""/>
        <dsp:cNvSpPr/>
      </dsp:nvSpPr>
      <dsp:spPr>
        <a:xfrm>
          <a:off x="3990817" y="1639742"/>
          <a:ext cx="3801060" cy="38010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700" kern="1200" dirty="0" smtClean="0"/>
            <a:t>Зависне синтагме могу бити у различитим службама (функцијама) у реченици:</a:t>
          </a:r>
          <a:endParaRPr lang="en-US" sz="2700" kern="1200" dirty="0"/>
        </a:p>
      </dsp:txBody>
      <dsp:txXfrm>
        <a:off x="4547469" y="2196394"/>
        <a:ext cx="2687756" cy="2687756"/>
      </dsp:txXfrm>
    </dsp:sp>
    <dsp:sp modelId="{3E6D8FFB-BAA9-4BCC-BED3-F5F3CC21EA17}">
      <dsp:nvSpPr>
        <dsp:cNvPr id="0" name=""/>
        <dsp:cNvSpPr/>
      </dsp:nvSpPr>
      <dsp:spPr>
        <a:xfrm>
          <a:off x="4919156" y="24143"/>
          <a:ext cx="1900530" cy="19005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b="1" kern="1200" dirty="0" smtClean="0"/>
            <a:t>Именски део предиката</a:t>
          </a:r>
          <a:endParaRPr lang="en-US" sz="2200" b="1" kern="1200" dirty="0"/>
        </a:p>
      </dsp:txBody>
      <dsp:txXfrm>
        <a:off x="5197482" y="302469"/>
        <a:ext cx="1343878" cy="1343878"/>
      </dsp:txXfrm>
    </dsp:sp>
    <dsp:sp modelId="{D45605D7-5C2C-42C5-BA45-9B4A19E66B10}">
      <dsp:nvSpPr>
        <dsp:cNvPr id="0" name=""/>
        <dsp:cNvSpPr/>
      </dsp:nvSpPr>
      <dsp:spPr>
        <a:xfrm>
          <a:off x="7292794" y="1825890"/>
          <a:ext cx="1900530" cy="19005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b="1" kern="1200" dirty="0" smtClean="0"/>
            <a:t>Прави објекат</a:t>
          </a:r>
          <a:endParaRPr lang="en-US" sz="2200" b="1" kern="1200" dirty="0"/>
        </a:p>
      </dsp:txBody>
      <dsp:txXfrm>
        <a:off x="7571120" y="2104216"/>
        <a:ext cx="1343878" cy="1343878"/>
      </dsp:txXfrm>
    </dsp:sp>
    <dsp:sp modelId="{DBA69F87-76B3-4A7C-8717-6C717493CA62}">
      <dsp:nvSpPr>
        <dsp:cNvPr id="0" name=""/>
        <dsp:cNvSpPr/>
      </dsp:nvSpPr>
      <dsp:spPr>
        <a:xfrm>
          <a:off x="6394520" y="4590493"/>
          <a:ext cx="1900530" cy="19005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b="1" kern="1200" dirty="0" smtClean="0"/>
            <a:t>Апозиција</a:t>
          </a:r>
          <a:endParaRPr lang="en-US" sz="2200" b="1" kern="1200" dirty="0"/>
        </a:p>
      </dsp:txBody>
      <dsp:txXfrm>
        <a:off x="6672846" y="4868819"/>
        <a:ext cx="1343878" cy="1343878"/>
      </dsp:txXfrm>
    </dsp:sp>
    <dsp:sp modelId="{EE8E097C-8E4C-4AB1-A037-DF1B6EBF9671}">
      <dsp:nvSpPr>
        <dsp:cNvPr id="0" name=""/>
        <dsp:cNvSpPr/>
      </dsp:nvSpPr>
      <dsp:spPr>
        <a:xfrm>
          <a:off x="3487645" y="4590493"/>
          <a:ext cx="1900530" cy="19005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b="1" kern="1200" dirty="0" smtClean="0"/>
            <a:t>Прилошка одредба</a:t>
          </a:r>
          <a:endParaRPr lang="en-US" sz="2200" b="1" kern="1200" dirty="0"/>
        </a:p>
      </dsp:txBody>
      <dsp:txXfrm>
        <a:off x="3765971" y="4868819"/>
        <a:ext cx="1343878" cy="1343878"/>
      </dsp:txXfrm>
    </dsp:sp>
    <dsp:sp modelId="{FDF3C9B1-5F9E-471A-9874-DF4B8D6953FF}">
      <dsp:nvSpPr>
        <dsp:cNvPr id="0" name=""/>
        <dsp:cNvSpPr/>
      </dsp:nvSpPr>
      <dsp:spPr>
        <a:xfrm>
          <a:off x="2589371" y="1825890"/>
          <a:ext cx="1900530" cy="19005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b="1" kern="1200" dirty="0" smtClean="0"/>
            <a:t>Субјекат</a:t>
          </a:r>
          <a:endParaRPr lang="en-US" sz="2200" b="1" kern="1200" dirty="0"/>
        </a:p>
      </dsp:txBody>
      <dsp:txXfrm>
        <a:off x="2867697" y="2104216"/>
        <a:ext cx="1343878" cy="1343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DA3AA-AD81-45E8-A696-A60713AFE7C1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539E0-3B80-4443-AA21-DD07AFB23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42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12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A1520-C441-480C-8ACE-4ECCB5352EC5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2EE-598D-474A-84C0-B4F940CE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1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A1520-C441-480C-8ACE-4ECCB5352EC5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2EE-598D-474A-84C0-B4F940CE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8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A1520-C441-480C-8ACE-4ECCB5352EC5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2EE-598D-474A-84C0-B4F940CE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A1520-C441-480C-8ACE-4ECCB5352EC5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2EE-598D-474A-84C0-B4F940CE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7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A1520-C441-480C-8ACE-4ECCB5352EC5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2EE-598D-474A-84C0-B4F940CE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7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A1520-C441-480C-8ACE-4ECCB5352EC5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2EE-598D-474A-84C0-B4F940CE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7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A1520-C441-480C-8ACE-4ECCB5352EC5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2EE-598D-474A-84C0-B4F940CE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1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A1520-C441-480C-8ACE-4ECCB5352EC5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2EE-598D-474A-84C0-B4F940CE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A1520-C441-480C-8ACE-4ECCB5352EC5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2EE-598D-474A-84C0-B4F940CE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8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A1520-C441-480C-8ACE-4ECCB5352EC5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2EE-598D-474A-84C0-B4F940CE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7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A1520-C441-480C-8ACE-4ECCB5352EC5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42EE-598D-474A-84C0-B4F940CE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7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A1520-C441-480C-8ACE-4ECCB5352EC5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642EE-598D-474A-84C0-B4F940CE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4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526" y="250166"/>
            <a:ext cx="9144000" cy="790843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ПОЈАМ СИНТАГМЕ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5526" y="1309004"/>
            <a:ext cx="9144000" cy="533864"/>
          </a:xfrm>
        </p:spPr>
        <p:txBody>
          <a:bodyPr/>
          <a:lstStyle/>
          <a:p>
            <a:r>
              <a:rPr lang="sr-Cyrl-RS" dirty="0" smtClean="0"/>
              <a:t>Граматика, 44. страна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9144" y="1955409"/>
            <a:ext cx="1043822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Радимо ПРВИ задатак из Граматике</a:t>
            </a:r>
          </a:p>
          <a:p>
            <a:pPr marL="342900" indent="-342900">
              <a:buAutoNum type="arabicPeriod"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Пишемо примере у свеске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AutoNum type="arabicPeriod"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РАНОРАНИЛАЦ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две среће граби.(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 реч/именица)</a:t>
            </a:r>
          </a:p>
          <a:p>
            <a:r>
              <a:rPr lang="sr-Cyrl-R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ВРЕДАН ЧОВЕК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среће граби. (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 речи/придев + именица)</a:t>
            </a:r>
          </a:p>
          <a:p>
            <a:r>
              <a:rPr lang="sr-Cyrl-R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 РАНО </a:t>
            </a:r>
            <a:r>
              <a:rPr lang="sr-Cyrl-RS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РАНИ</a:t>
            </a:r>
            <a:r>
              <a:rPr lang="sr-Cyrl-R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среће граби. (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реченица)</a:t>
            </a:r>
          </a:p>
          <a:p>
            <a:endParaRPr lang="sr-Cyrl-RS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Осетио је </a:t>
            </a:r>
            <a:r>
              <a:rPr lang="sr-Cyrl-R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</a:t>
            </a: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Осетио је </a:t>
            </a:r>
            <a:r>
              <a:rPr lang="sr-Cyrl-R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 СТРАХ</a:t>
            </a: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Осетио је </a:t>
            </a:r>
            <a:r>
              <a:rPr lang="sr-Cyrl-R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СЕ ВЕОМА </a:t>
            </a:r>
            <a:r>
              <a:rPr lang="sr-Cyrl-R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ПЛАШИ</a:t>
            </a: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sr-Cyrl-RS" dirty="0" smtClean="0"/>
          </a:p>
          <a:p>
            <a:r>
              <a:rPr lang="sr-Cyrl-RS" dirty="0" smtClean="0"/>
              <a:t>ЗАКЉУЧАК: </a:t>
            </a:r>
          </a:p>
          <a:p>
            <a:endParaRPr lang="sr-Cyrl-R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Реченични чланови могу бити исказани РЕЧЈУ, </a:t>
            </a:r>
            <a:r>
              <a:rPr lang="sr-Cyrl-RS" b="1" dirty="0" smtClean="0">
                <a:solidFill>
                  <a:srgbClr val="00B050"/>
                </a:solidFill>
              </a:rPr>
              <a:t>СИНТАГМОМ</a:t>
            </a:r>
            <a:r>
              <a:rPr lang="sr-Cyrl-RS" dirty="0" smtClean="0"/>
              <a:t> и РЕЧЕНИЦОМ.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RS" dirty="0"/>
          </a:p>
          <a:p>
            <a:r>
              <a:rPr lang="sr-Cyrl-RS" dirty="0" smtClean="0"/>
              <a:t>Записујемо у свеске </a:t>
            </a:r>
            <a:r>
              <a:rPr lang="sr-Cyrl-RS" b="1" dirty="0" smtClean="0"/>
              <a:t>дефиницију синтагме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329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572" y="168812"/>
            <a:ext cx="111697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Синтагма</a:t>
            </a:r>
            <a:r>
              <a:rPr lang="sr-Cyrl-R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 скуп од две или више речи од којих је једна главна, а остале зависе од ње. Оне су повезане заједничким значењем и као целина имају исту службу у реченици. </a:t>
            </a:r>
          </a:p>
          <a:p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РАЗЛИКУЈ СИНТАГМУ И РЕЧЕНИЦУ!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0053454"/>
              </p:ext>
            </p:extLst>
          </p:nvPr>
        </p:nvGraphicFramePr>
        <p:xfrm>
          <a:off x="702970" y="1738472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/>
          <p:cNvSpPr/>
          <p:nvPr/>
        </p:nvSpPr>
        <p:spPr>
          <a:xfrm>
            <a:off x="534572" y="6130390"/>
            <a:ext cx="10733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 smtClean="0"/>
              <a:t>Радимо 2. задатак из Граматике (44. страна) и увежбавамо разлику између речи, синтагме и реченице.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846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58384543"/>
              </p:ext>
            </p:extLst>
          </p:nvPr>
        </p:nvGraphicFramePr>
        <p:xfrm>
          <a:off x="195944" y="112542"/>
          <a:ext cx="11782696" cy="6608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ight Arrow 7"/>
          <p:cNvSpPr/>
          <p:nvPr/>
        </p:nvSpPr>
        <p:spPr>
          <a:xfrm>
            <a:off x="248194" y="2050870"/>
            <a:ext cx="3108960" cy="2325189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Cyrl-RS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Златни ретривери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имају благу нарав.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6858000" y="270272"/>
            <a:ext cx="3495821" cy="1881051"/>
          </a:xfrm>
          <a:prstGeom prst="lef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Састав је </a:t>
            </a:r>
            <a:r>
              <a:rPr lang="sr-Cyrl-RS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веома сликовит.</a:t>
            </a:r>
            <a:endParaRPr lang="en-US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76330" y="4647111"/>
            <a:ext cx="3553097" cy="1802673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Завршио је роман </a:t>
            </a:r>
            <a:r>
              <a:rPr lang="sr-Cyrl-RS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прошле године.</a:t>
            </a:r>
            <a:endParaRPr lang="en-US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8360229" y="4751612"/>
            <a:ext cx="3252651" cy="1593669"/>
          </a:xfrm>
          <a:prstGeom prst="lef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Бони, </a:t>
            </a:r>
            <a:r>
              <a:rPr lang="sr-Cyrl-RS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мој ретривер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има благу нарав.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9130937" y="2050870"/>
            <a:ext cx="2847703" cy="1658982"/>
          </a:xfrm>
          <a:prstGeom prst="lef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Угледао је </a:t>
            </a:r>
            <a:r>
              <a:rPr lang="sr-Cyrl-RS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жути цветић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4766" y="326567"/>
            <a:ext cx="444137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r-Cyrl-R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ЗАПАМТИ!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323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Свака синтагма има ГЛАВНУ реч, а поред ње постоји најмање један ЗАВИСНИ ЧЛАН.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520504" y="1811719"/>
            <a:ext cx="5146765" cy="2625633"/>
          </a:xfrm>
          <a:prstGeom prst="wedgeEllipseCallout">
            <a:avLst/>
          </a:prstGeom>
          <a:solidFill>
            <a:srgbClr val="FECCFF"/>
          </a:solidFill>
          <a:ln w="12700" cap="flat" cmpd="sng" algn="ctr">
            <a:solidFill>
              <a:srgbClr val="A6B727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595959">
                    <a:alpha val="40000"/>
                  </a:srgbClr>
                </a:outerShdw>
              </a:effectLst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9103" y="2118194"/>
            <a:ext cx="4709162" cy="474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tx2"/>
                </a:solidFill>
              </a:rPr>
              <a:t>ИСТОРИЈСКИ </a:t>
            </a:r>
            <a:r>
              <a:rPr lang="sr-Cyrl-RS" sz="2400" b="1" dirty="0" smtClean="0">
                <a:solidFill>
                  <a:srgbClr val="FF0000"/>
                </a:solidFill>
              </a:rPr>
              <a:t>РОМАН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2769589">
            <a:off x="1888087" y="2578868"/>
            <a:ext cx="378823" cy="483325"/>
          </a:xfrm>
          <a:prstGeom prst="downArrow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9656364">
            <a:off x="4041111" y="2529111"/>
            <a:ext cx="378823" cy="483325"/>
          </a:xfrm>
          <a:prstGeom prst="downArrow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95465" y="3124535"/>
            <a:ext cx="2103120" cy="927463"/>
          </a:xfrm>
          <a:prstGeom prst="ellipse">
            <a:avLst/>
          </a:prstGeom>
          <a:solidFill>
            <a:srgbClr val="F4FD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C00000"/>
                </a:solidFill>
              </a:rPr>
              <a:t>зависни члан</a:t>
            </a:r>
          </a:p>
          <a:p>
            <a:pPr algn="ctr"/>
            <a:r>
              <a:rPr lang="sr-Cyrl-RS" sz="1400" b="1" dirty="0" smtClean="0">
                <a:solidFill>
                  <a:schemeClr val="tx1">
                    <a:lumMod val="75000"/>
                  </a:schemeClr>
                </a:solidFill>
              </a:rPr>
              <a:t>атрибут</a:t>
            </a:r>
            <a:endParaRPr lang="en-US" sz="14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405894" y="3076305"/>
            <a:ext cx="1750423" cy="822960"/>
          </a:xfrm>
          <a:prstGeom prst="ellipse">
            <a:avLst/>
          </a:prstGeom>
          <a:solidFill>
            <a:srgbClr val="F4FD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C00000"/>
                </a:solidFill>
              </a:rPr>
              <a:t>главни члан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1159" y="2052836"/>
            <a:ext cx="4822354" cy="2548349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5079920" y="4244329"/>
            <a:ext cx="2142309" cy="111034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C00000"/>
                </a:solidFill>
              </a:rPr>
              <a:t>зависни члан</a:t>
            </a:r>
          </a:p>
          <a:p>
            <a:pPr algn="ctr"/>
            <a:r>
              <a:rPr lang="sr-Cyrl-RS" sz="1400" b="1" dirty="0" smtClean="0">
                <a:solidFill>
                  <a:schemeClr val="tx1">
                    <a:lumMod val="75000"/>
                  </a:schemeClr>
                </a:solidFill>
              </a:rPr>
              <a:t>атрибут</a:t>
            </a:r>
            <a:endParaRPr lang="en-US" sz="14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9589871" y="4601185"/>
            <a:ext cx="1867988" cy="9274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b="1" dirty="0" smtClean="0">
                <a:solidFill>
                  <a:srgbClr val="C00000"/>
                </a:solidFill>
              </a:rPr>
              <a:t>главни члан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3115116">
            <a:off x="7090509" y="3232121"/>
            <a:ext cx="651252" cy="1334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9427708">
            <a:off x="9502415" y="3322441"/>
            <a:ext cx="595137" cy="1459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66752" y="5779820"/>
            <a:ext cx="110968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Како бисмо увежбали одређивање ГЛАВНЕ речи синтагме, урадићемо задатак бр. 3  из Граматике (45. страна).</a:t>
            </a:r>
          </a:p>
          <a:p>
            <a:r>
              <a:rPr lang="sr-Cyrl-RS" u="sng" dirty="0" smtClean="0"/>
              <a:t>ПРОЧИТАЈМО ЗАНИМЉИВОСТ </a:t>
            </a:r>
            <a:r>
              <a:rPr lang="sr-Cyrl-RS" dirty="0" smtClean="0"/>
              <a:t>у вези са синтагмама и упознајмо се са значењем синтагме </a:t>
            </a:r>
          </a:p>
          <a:p>
            <a:r>
              <a:rPr lang="sr-Cyrl-RS" b="1" dirty="0" smtClean="0"/>
              <a:t>ДРАКОНСКЕ МЕРЕ/ДРАКОНСКЕ КАЗНЕ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4795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2" y="182245"/>
            <a:ext cx="10515600" cy="732155"/>
          </a:xfrm>
        </p:spPr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</a:rPr>
              <a:t>ЗАКЉУЧАК: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542" y="773722"/>
            <a:ext cx="11943470" cy="5613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6099" y="6488668"/>
            <a:ext cx="1131042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Радна свеска</a:t>
            </a:r>
            <a:r>
              <a:rPr lang="sr-Cyrl-RS" dirty="0" smtClean="0"/>
              <a:t>, 39. страна: 1, 2, 3, 4, 5. задатак.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19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D578D584F4E4D46944D65ACFD1A2005" ma:contentTypeVersion="10" ma:contentTypeDescription="Kreiraj novi dokument." ma:contentTypeScope="" ma:versionID="ab0da98282a830d38a0f1d77d3776938">
  <xsd:schema xmlns:xsd="http://www.w3.org/2001/XMLSchema" xmlns:xs="http://www.w3.org/2001/XMLSchema" xmlns:p="http://schemas.microsoft.com/office/2006/metadata/properties" xmlns:ns2="723b07f8-a3b8-4234-9c75-df7555b95aef" targetNamespace="http://schemas.microsoft.com/office/2006/metadata/properties" ma:root="true" ma:fieldsID="77d6d45d054edc6148c4514b74cf7047" ns2:_="">
    <xsd:import namespace="723b07f8-a3b8-4234-9c75-df7555b95a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b07f8-a3b8-4234-9c75-df7555b95a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AF6EB0-3ED4-43A0-9093-AA7EAD53A057}"/>
</file>

<file path=customXml/itemProps2.xml><?xml version="1.0" encoding="utf-8"?>
<ds:datastoreItem xmlns:ds="http://schemas.openxmlformats.org/officeDocument/2006/customXml" ds:itemID="{A3590BA3-C9B4-404A-977B-DB99393E4A13}"/>
</file>

<file path=customXml/itemProps3.xml><?xml version="1.0" encoding="utf-8"?>
<ds:datastoreItem xmlns:ds="http://schemas.openxmlformats.org/officeDocument/2006/customXml" ds:itemID="{CA1963EC-EB11-4C14-BB49-96C2E016DE4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299</Words>
  <Application>Microsoft Office PowerPoint</Application>
  <PresentationFormat>Widescreen</PresentationFormat>
  <Paragraphs>52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Euphemia</vt:lpstr>
      <vt:lpstr>Times New Roman</vt:lpstr>
      <vt:lpstr>Office Theme</vt:lpstr>
      <vt:lpstr>ПОЈАМ СИНТАГМЕ</vt:lpstr>
      <vt:lpstr>PowerPoint Presentation</vt:lpstr>
      <vt:lpstr>PowerPoint Presentation</vt:lpstr>
      <vt:lpstr>Свака синтагма има ГЛАВНУ реч, а поред ње постоји најмање један ЗАВИСНИ ЧЛАН.</vt:lpstr>
      <vt:lpstr>ЗАКЉУЧАК: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ПОЈАМ СИНТАГМЕ</dc:title>
  <dc:creator>JokerMan HD</dc:creator>
  <cp:lastModifiedBy>JokerMan HD</cp:lastModifiedBy>
  <cp:revision>8</cp:revision>
  <dcterms:created xsi:type="dcterms:W3CDTF">2020-12-04T11:49:43Z</dcterms:created>
  <dcterms:modified xsi:type="dcterms:W3CDTF">2020-12-04T13:09:25Z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0x010100AD578D584F4E4D46944D65ACFD1A2005</vt:lpwstr>
  </property>
</Properties>
</file>