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820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65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110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420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2345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741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556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0761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776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4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447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BF48-F809-40B1-B6D3-9C18D5C6044D}" type="datetimeFigureOut">
              <a:rPr lang="sr-Latn-RS" smtClean="0"/>
              <a:t>17.12.2019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3D96-BD45-482A-96F4-2C64734480D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82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9974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1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Одреди падеж и број подвучене речи у наведеној реченици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Ко зна где се Сима инспирисао том </a:t>
            </a:r>
            <a:r>
              <a:rPr lang="ru-RU" sz="2000" u="sng" dirty="0" smtClean="0">
                <a:effectLst/>
                <a:latin typeface="Times New Roman" panose="02020603050405020304" pitchFamily="18" charset="0"/>
              </a:rPr>
              <a:t>филозофијом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! 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Заокружи слово испред тачног одговора.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а) локатив множине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б) акузатив множине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в) инструментал једнине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г) датив једнине</a:t>
            </a:r>
            <a:endParaRPr lang="sr-Latn-R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2690336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    службу (функцију) подвученог реченичног члана.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Бранислав Нушић, </a:t>
            </a:r>
            <a:r>
              <a:rPr lang="sr-Cyrl-R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познати српски комедиограф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провео је детињство у Смедереву.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Заокружи слов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испред тачног одговора.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субјекат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прави објекат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апозиција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прилошка одредба</a:t>
            </a:r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6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488" y="260287"/>
            <a:ext cx="11832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3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Одреди облик подвученог глагола. Напиши одговоре на линије.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Сећам се само колико нам </a:t>
            </a:r>
            <a:r>
              <a:rPr lang="ru-RU" sz="2000" u="sng" dirty="0" smtClean="0">
                <a:effectLst/>
                <a:latin typeface="Times New Roman" panose="02020603050405020304" pitchFamily="18" charset="0"/>
              </a:rPr>
              <a:t>је донео 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невоља писмени задатак са темом Испеци, па реци.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en-US" sz="2000" dirty="0" smtClean="0">
                <a:effectLst/>
                <a:latin typeface="Times New Roman" panose="02020603050405020304" pitchFamily="18" charset="0"/>
              </a:rPr>
              <a:t>1. 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Глаголски облик:__________________________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2. Лице:__________________________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3. Број:___________</a:t>
            </a:r>
            <a:endParaRPr lang="sr-Latn-RS" sz="2000" dirty="0"/>
          </a:p>
        </p:txBody>
      </p:sp>
      <p:sp>
        <p:nvSpPr>
          <p:cNvPr id="3" name="Rectangle 2"/>
          <p:cNvSpPr/>
          <p:nvPr/>
        </p:nvSpPr>
        <p:spPr>
          <a:xfrm>
            <a:off x="154488" y="2690336"/>
            <a:ext cx="11832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4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Заокружи слово испред назива врсте подвучене зависне реченице.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Ти стилистички задаци, </a:t>
            </a:r>
            <a:r>
              <a:rPr lang="ru-RU" sz="2000" u="sng" dirty="0" smtClean="0">
                <a:effectLst/>
                <a:latin typeface="Times New Roman" panose="02020603050405020304" pitchFamily="18" charset="0"/>
              </a:rPr>
              <a:t>који тако често служе професорима као забава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, обично су слични по стилу писања.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а) односна реченица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б) допусна реченица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в) поредбена реченица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г) узрочна реченица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д) условна реченица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60881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748" y="234522"/>
            <a:ext cx="114571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5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Напиши како се зову гласовне промене чије резултате запажаш у подвученој речи.Пођи од тога да је основни облик те речи отац.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Мајци и </a:t>
            </a:r>
            <a:r>
              <a:rPr lang="ru-RU" sz="2000" u="sng" dirty="0" smtClean="0">
                <a:effectLst/>
                <a:latin typeface="Times New Roman" panose="02020603050405020304" pitchFamily="18" charset="0"/>
              </a:rPr>
              <a:t>оцу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 скотрљаше се низ образе сузе радоснице.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Гласовне промене:_________________________________________________________________________________</a:t>
            </a:r>
            <a:endParaRPr lang="sr-Latn-RS" sz="2000" dirty="0"/>
          </a:p>
        </p:txBody>
      </p:sp>
      <p:sp>
        <p:nvSpPr>
          <p:cNvPr id="3" name="Rectangle 2"/>
          <p:cNvSpPr/>
          <p:nvPr/>
        </p:nvSpPr>
        <p:spPr>
          <a:xfrm>
            <a:off x="279748" y="2182680"/>
            <a:ext cx="114362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6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Одреди врсту подвучене синтагме у наведеној реченици.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Ти стилистички задаци су били </a:t>
            </a:r>
            <a:r>
              <a:rPr lang="ru-RU" sz="2000" u="sng" dirty="0" smtClean="0">
                <a:effectLst/>
                <a:latin typeface="Times New Roman" panose="02020603050405020304" pitchFamily="18" charset="0"/>
              </a:rPr>
              <a:t>слични љубавним писмима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Врста синтагме: _________________________________________</a:t>
            </a:r>
            <a:endParaRPr lang="sr-Latn-RS" sz="2000" dirty="0"/>
          </a:p>
        </p:txBody>
      </p:sp>
      <p:sp>
        <p:nvSpPr>
          <p:cNvPr id="4" name="Rectangle 3"/>
          <p:cNvSpPr/>
          <p:nvPr/>
        </p:nvSpPr>
        <p:spPr>
          <a:xfrm>
            <a:off x="279748" y="3515285"/>
            <a:ext cx="116826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7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Одреди значење подвученог глагола у следећој реченици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Чиновник у државном надлештву у последње време се </a:t>
            </a:r>
            <a:r>
              <a:rPr lang="ru-RU" sz="2000" u="sng" dirty="0" smtClean="0">
                <a:effectLst/>
                <a:latin typeface="Times New Roman" panose="02020603050405020304" pitchFamily="18" charset="0"/>
              </a:rPr>
              <a:t>компромитовао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 некаквом збирком својих песама.Заокружи слово испред одговарајућег значења.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Гл а г о л компромитовати се значи: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а) наметнути се;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б) прославити се;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в) обогатити се;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г) обрукати се;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д) хвалити се;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ђ) занети се.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145440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682" y="345117"/>
            <a:ext cx="1210431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8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Заокружи слово испред тачног одговора.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Писменица сербскога језика Вука Стефановића Караџића јесте: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а) збирка српских народних песама;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б) граматика српског језика;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в) речник српског народног језика.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9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У наведеној реченици подвуци речи које према правописним правилима треба писати великим почетним словом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Вук стефановић караџић је на почетку првог српског устанка био писар код устаника, а потом је отишао у сремске карловце с намером да се упише у школу.</a:t>
            </a:r>
            <a:endParaRPr lang="sr-Latn-RS" sz="2000" dirty="0"/>
          </a:p>
        </p:txBody>
      </p:sp>
      <p:sp>
        <p:nvSpPr>
          <p:cNvPr id="3" name="Rectangle 2"/>
          <p:cNvSpPr/>
          <p:nvPr/>
        </p:nvSpPr>
        <p:spPr>
          <a:xfrm>
            <a:off x="179540" y="3515216"/>
            <a:ext cx="117201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10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Заокружи слова испред реченица у којима је подвучена реч написана у складу са правописним правилом о писању великог слова.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ru-RU" sz="2000" dirty="0" smtClean="0">
                <a:effectLst/>
                <a:latin typeface="Times New Roman" panose="02020603050405020304" pitchFamily="18" charset="0"/>
              </a:rPr>
              <a:t>Матица српска је основана у Пешти 1826. године.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б) Сви се слажу да је Српска кухиња изузетно укусна и разнолика.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в) У Кнез Михаиловој улици налази се српска академија наука и уметности.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г) У историји се дешавало да се српска војска супротстави надмоћнијем непријатељу.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д) Исидора Секулић је позната Српска списатељица.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07031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364" y="751344"/>
            <a:ext cx="1179951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ffectLst/>
                <a:latin typeface="Times New Roman" panose="02020603050405020304" pitchFamily="18" charset="0"/>
              </a:rPr>
              <a:t>11</a:t>
            </a:r>
            <a:r>
              <a:rPr lang="sr-Cyrl-RS" sz="2000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sr-Cyrl-RS" sz="2000" b="1" dirty="0" smtClean="0">
                <a:effectLst/>
                <a:latin typeface="Times New Roman" panose="02020603050405020304" pitchFamily="18" charset="0"/>
              </a:rPr>
              <a:t>Заокружи слово испред имена књижевнице на коју се односи наведена реченица.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Она је наша најзнаменитија песникиња ХХ века и ауторка збирке песама Тражим помиловање.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Њене најпознатије песме су: Крвава бајка, Стрепња, Предосећање, Покошена ливада, О пореклу и друге.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а) Исидора Секулић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б) Светлана Велмар Јанковић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в) Гроздана Олујић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г) Десанка Максимовић 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1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2</a:t>
            </a:r>
            <a:r>
              <a:rPr lang="sr-Cyrl-RS" sz="2000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sr-Cyrl-RS" sz="2000" b="1" dirty="0" smtClean="0">
                <a:effectLst/>
                <a:latin typeface="Times New Roman" panose="02020603050405020304" pitchFamily="18" charset="0"/>
              </a:rPr>
              <a:t>Прочитај народну лирску песму, па одговори на питање. 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Ој, дјевојко, питома ружице!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Кад си расла, на што си гледала?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Ил’ си расла на бор гледајући,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Ил’ на јелу танку поноситу,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Ил’ на мога брата најмлађега?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Ој, јуначе, моје јарко сунце!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Нит сам расла на бор гледајући,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Ни на јелу танку поноситу,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Ни на твога брата најмлађега,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effectLst/>
                <a:latin typeface="Times New Roman" panose="02020603050405020304" pitchFamily="18" charset="0"/>
              </a:rPr>
              <a:t>Већ сам млада према теби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</a:rPr>
              <a:t>расла.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29265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8158" y="485043"/>
            <a:ext cx="109686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000" b="1" dirty="0" smtClean="0">
                <a:latin typeface="Times New Roman" panose="02020603050405020304" pitchFamily="18" charset="0"/>
              </a:rPr>
              <a:t>Шта </a:t>
            </a:r>
            <a:r>
              <a:rPr lang="sr-Cyrl-RS" sz="2000" b="1" dirty="0">
                <a:latin typeface="Times New Roman" panose="02020603050405020304" pitchFamily="18" charset="0"/>
              </a:rPr>
              <a:t>се из подвученог стиха може закључити о осећањима младе девојке према јунаку?Заокружи слово испред одговарајућег тумачења</a:t>
            </a:r>
            <a:r>
              <a:rPr lang="sr-Cyrl-RS" sz="2000" b="1" dirty="0" smtClean="0">
                <a:latin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</a:rPr>
              <a:t>а</a:t>
            </a:r>
            <a:r>
              <a:rPr lang="sr-Cyrl-RS" sz="2000" dirty="0">
                <a:latin typeface="Times New Roman" panose="02020603050405020304" pitchFamily="18" charset="0"/>
              </a:rPr>
              <a:t>) Девојка је равнодушна према јунаку</a:t>
            </a:r>
            <a:r>
              <a:rPr lang="sr-Cyrl-RS" sz="2000" dirty="0" smtClean="0">
                <a:latin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</a:rPr>
              <a:t>б</a:t>
            </a:r>
            <a:r>
              <a:rPr lang="sr-Cyrl-RS" sz="2000" dirty="0">
                <a:latin typeface="Times New Roman" panose="02020603050405020304" pitchFamily="18" charset="0"/>
              </a:rPr>
              <a:t>) Девојка се подсмева радозналом јунаку</a:t>
            </a:r>
            <a:r>
              <a:rPr lang="sr-Cyrl-RS" sz="2000" dirty="0" smtClean="0">
                <a:latin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</a:rPr>
              <a:t>в</a:t>
            </a:r>
            <a:r>
              <a:rPr lang="sr-Cyrl-RS" sz="2000" dirty="0">
                <a:latin typeface="Times New Roman" panose="02020603050405020304" pitchFamily="18" charset="0"/>
              </a:rPr>
              <a:t>) Девојка је увређена јунаковим питањем</a:t>
            </a:r>
            <a:r>
              <a:rPr lang="sr-Cyrl-RS" sz="2000" dirty="0" smtClean="0">
                <a:latin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r>
              <a:rPr lang="sr-Cyrl-RS" sz="2000" dirty="0" smtClean="0">
                <a:latin typeface="Times New Roman" panose="02020603050405020304" pitchFamily="18" charset="0"/>
              </a:rPr>
              <a:t>г</a:t>
            </a:r>
            <a:r>
              <a:rPr lang="sr-Cyrl-RS" sz="2000" dirty="0">
                <a:latin typeface="Times New Roman" panose="02020603050405020304" pitchFamily="18" charset="0"/>
              </a:rPr>
              <a:t>) Девојка открива своја осећања према јунаку. </a:t>
            </a:r>
            <a:endParaRPr lang="sr-Latn-RS" sz="2000" dirty="0"/>
          </a:p>
        </p:txBody>
      </p:sp>
      <p:sp>
        <p:nvSpPr>
          <p:cNvPr id="3" name="Rectangle 2"/>
          <p:cNvSpPr/>
          <p:nvPr/>
        </p:nvSpPr>
        <p:spPr>
          <a:xfrm>
            <a:off x="106470" y="2616296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13.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Прочитај одломак из приче Буре Исидоре Секулић. Док читаш, обрати пажњу на лик девојчице.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</a:p>
          <a:p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Спочетка је било неког детињег страха, и ја бих почешће искакала из бурета да се после мале паузе ослушкивања опет вратим у њега. Али навика је брзо дошла, и ја се од бурета нисам одвајала. И ако је требало да ме траже, тражили су ме у бурету, и ако је требало да ме нађу, нашли су ме у бурету. Штавише, касније сам ону једну даску која је уласка ради скинута, наслањала изнутра, тако да сам, осим отвореног крова, била сасвим заграђена и сасвим сама. Псима и мачкама је улаз био забрањен, моме брату је у бурету било тесно, а крилати моји гости долазили су одгоре.У овом шупљикавом и смежураном дворцу бујала је нека лака, мека и тиха фантазија, и док су друга деца напољу галамила и целог лета трчала од тарабе до тарабе за једним лептиром, мала бледа девојчица сањала је у бурету своју робинзонијаду.</a:t>
            </a:r>
            <a:r>
              <a:rPr lang="en-US" sz="2000" dirty="0" smtClean="0">
                <a:effectLst/>
                <a:latin typeface="Times New Roman" panose="02020603050405020304" pitchFamily="18" charset="0"/>
              </a:rPr>
              <a:t> 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35700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14" y="347969"/>
            <a:ext cx="116325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</a:rPr>
              <a:t>На основу датог одломка размисли зашто се девојчица није одвајала од бурета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Заокружи </a:t>
            </a:r>
            <a:r>
              <a:rPr lang="ru-RU" sz="2000" dirty="0">
                <a:latin typeface="Times New Roman" panose="02020603050405020304" pitchFamily="18" charset="0"/>
              </a:rPr>
              <a:t>слово испред одговарајућег тумачења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</a:rPr>
              <a:t>) За девојчицу је буре место на ком се машта и сањари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</a:rPr>
              <a:t>б</a:t>
            </a:r>
            <a:r>
              <a:rPr lang="ru-RU" sz="2000" dirty="0">
                <a:latin typeface="Times New Roman" panose="02020603050405020304" pitchFamily="18" charset="0"/>
              </a:rPr>
              <a:t>) У бурету се девојчица сакривала од свог брата</a:t>
            </a:r>
            <a:r>
              <a:rPr lang="ru-RU" sz="2000" dirty="0" smtClean="0">
                <a:latin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</a:rPr>
              <a:t>) Девојчица је у бурету чезнула за другом децом.</a:t>
            </a:r>
            <a:endParaRPr lang="sr-Latn-RS" sz="2000" dirty="0"/>
          </a:p>
        </p:txBody>
      </p:sp>
      <p:sp>
        <p:nvSpPr>
          <p:cNvPr id="3" name="Rectangle 2"/>
          <p:cNvSpPr/>
          <p:nvPr/>
        </p:nvSpPr>
        <p:spPr>
          <a:xfrm>
            <a:off x="167014" y="2136339"/>
            <a:ext cx="120249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1</a:t>
            </a:r>
            <a:r>
              <a:rPr lang="sr-Cyrl-RS" sz="2000" b="1" dirty="0" smtClean="0">
                <a:effectLst/>
                <a:latin typeface="Times New Roman" panose="02020603050405020304" pitchFamily="18" charset="0"/>
              </a:rPr>
              <a:t>4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.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Прочитај одломак из народне епске песме Смрт војводе Пријезде, па одговори на захтев испод наведеног одломка.</a:t>
            </a:r>
            <a:endParaRPr lang="en-US" sz="2000" b="1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Кад господа изишла из цркве,тад беседи војвода Пријезда: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„О, војводе, моја десна крила,крила моја,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 с вама ћу летити,да ручамо, да се напијемо,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да на граду врата отворимо,да на Турке јуриш учинимо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,па што нам бог и срећа даде!”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Која је стилска фигура употребљена у подвученом примеру?</a:t>
            </a:r>
            <a:r>
              <a:rPr lang="en-US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</a:rPr>
              <a:t>Заокружи слово испред тачног одговора</a:t>
            </a:r>
            <a:r>
              <a:rPr lang="ru-RU" sz="2000" dirty="0" smtClean="0">
                <a:effectLst/>
                <a:latin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а) поређење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б) контраст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в) метафора</a:t>
            </a:r>
            <a:endParaRPr lang="en-US" sz="2000" dirty="0" smtClean="0">
              <a:effectLst/>
              <a:latin typeface="Times New Roman" panose="02020603050405020304" pitchFamily="18" charset="0"/>
            </a:endParaRPr>
          </a:p>
          <a:p>
            <a:r>
              <a:rPr lang="ru-RU" sz="2000" dirty="0" smtClean="0">
                <a:effectLst/>
                <a:latin typeface="Times New Roman" panose="02020603050405020304" pitchFamily="18" charset="0"/>
              </a:rPr>
              <a:t>г) ономатопеја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66346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149" y="120856"/>
            <a:ext cx="2844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1. в</a:t>
            </a:r>
            <a:r>
              <a:rPr lang="sr-Cyrl-RS" dirty="0">
                <a:latin typeface="Times New Roman" panose="02020603050405020304" pitchFamily="18" charset="0"/>
              </a:rPr>
              <a:t>) инструментал једнине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710514" y="487371"/>
            <a:ext cx="1625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2. в</a:t>
            </a:r>
            <a:r>
              <a:rPr lang="sr-Cyrl-RS" dirty="0">
                <a:latin typeface="Times New Roman" panose="02020603050405020304" pitchFamily="18" charset="0"/>
              </a:rPr>
              <a:t>) апозиција</a:t>
            </a:r>
            <a:endParaRPr lang="sr-Latn-RS" dirty="0"/>
          </a:p>
        </p:txBody>
      </p:sp>
      <p:sp>
        <p:nvSpPr>
          <p:cNvPr id="4" name="Rectangle 3"/>
          <p:cNvSpPr/>
          <p:nvPr/>
        </p:nvSpPr>
        <p:spPr>
          <a:xfrm>
            <a:off x="695149" y="889948"/>
            <a:ext cx="9914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3. 1</a:t>
            </a:r>
            <a:r>
              <a:rPr lang="ru-RU" dirty="0">
                <a:latin typeface="Times New Roman" panose="02020603050405020304" pitchFamily="18" charset="0"/>
              </a:rPr>
              <a:t>. перфекат / </a:t>
            </a:r>
            <a:r>
              <a:rPr lang="ru-RU" dirty="0" smtClean="0">
                <a:latin typeface="Times New Roman" panose="02020603050405020304" pitchFamily="18" charset="0"/>
              </a:rPr>
              <a:t>перфект;     2</a:t>
            </a:r>
            <a:r>
              <a:rPr lang="ru-RU" dirty="0">
                <a:latin typeface="Times New Roman" panose="02020603050405020304" pitchFamily="18" charset="0"/>
              </a:rPr>
              <a:t>. треће / 3(.) (лице) / у трећем (лицу</a:t>
            </a:r>
            <a:r>
              <a:rPr lang="ru-RU" dirty="0" smtClean="0">
                <a:latin typeface="Times New Roman" panose="02020603050405020304" pitchFamily="18" charset="0"/>
              </a:rPr>
              <a:t>);     3. </a:t>
            </a:r>
            <a:r>
              <a:rPr lang="ru-RU" dirty="0">
                <a:latin typeface="Times New Roman" panose="02020603050405020304" pitchFamily="18" charset="0"/>
              </a:rPr>
              <a:t>једнина / једнине</a:t>
            </a:r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710514" y="1362591"/>
            <a:ext cx="2412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4. а</a:t>
            </a:r>
            <a:r>
              <a:rPr lang="sr-Cyrl-RS" dirty="0">
                <a:latin typeface="Times New Roman" panose="02020603050405020304" pitchFamily="18" charset="0"/>
              </a:rPr>
              <a:t>) односна реченица</a:t>
            </a:r>
            <a:endParaRPr 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707547" y="1806436"/>
            <a:ext cx="78997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5. непостојано </a:t>
            </a:r>
            <a:r>
              <a:rPr lang="ru-RU" dirty="0">
                <a:latin typeface="Times New Roman" panose="02020603050405020304" pitchFamily="18" charset="0"/>
              </a:rPr>
              <a:t>а, губљење сугласника / упрошћавање сугласнићких група</a:t>
            </a:r>
            <a:endParaRPr lang="sr-Latn-RS" dirty="0"/>
          </a:p>
        </p:txBody>
      </p:sp>
      <p:sp>
        <p:nvSpPr>
          <p:cNvPr id="7" name="Rectangle 6"/>
          <p:cNvSpPr/>
          <p:nvPr/>
        </p:nvSpPr>
        <p:spPr>
          <a:xfrm>
            <a:off x="718305" y="2278856"/>
            <a:ext cx="2524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6. придевска </a:t>
            </a:r>
            <a:r>
              <a:rPr lang="sr-Cyrl-RS" dirty="0">
                <a:latin typeface="Times New Roman" panose="02020603050405020304" pitchFamily="18" charset="0"/>
              </a:rPr>
              <a:t>(синтагма)</a:t>
            </a:r>
            <a:endParaRPr lang="sr-Latn-RS" dirty="0"/>
          </a:p>
        </p:txBody>
      </p:sp>
      <p:sp>
        <p:nvSpPr>
          <p:cNvPr id="8" name="Rectangle 7"/>
          <p:cNvSpPr/>
          <p:nvPr/>
        </p:nvSpPr>
        <p:spPr>
          <a:xfrm>
            <a:off x="718305" y="273491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7. г</a:t>
            </a:r>
            <a:r>
              <a:rPr lang="sr-Cyrl-RS" dirty="0">
                <a:latin typeface="Times New Roman" panose="02020603050405020304" pitchFamily="18" charset="0"/>
              </a:rPr>
              <a:t>) обрукати се</a:t>
            </a:r>
            <a:endParaRPr lang="sr-Latn-RS" dirty="0"/>
          </a:p>
        </p:txBody>
      </p:sp>
      <p:sp>
        <p:nvSpPr>
          <p:cNvPr id="9" name="Rectangle 8"/>
          <p:cNvSpPr/>
          <p:nvPr/>
        </p:nvSpPr>
        <p:spPr>
          <a:xfrm>
            <a:off x="718305" y="3127684"/>
            <a:ext cx="3122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8. б</a:t>
            </a:r>
            <a:r>
              <a:rPr lang="sr-Cyrl-RS" dirty="0">
                <a:latin typeface="Times New Roman" panose="02020603050405020304" pitchFamily="18" charset="0"/>
              </a:rPr>
              <a:t>) граматика српског језика</a:t>
            </a:r>
            <a:endParaRPr lang="sr-Latn-RS" dirty="0"/>
          </a:p>
        </p:txBody>
      </p:sp>
      <p:sp>
        <p:nvSpPr>
          <p:cNvPr id="10" name="Rectangle 9"/>
          <p:cNvSpPr/>
          <p:nvPr/>
        </p:nvSpPr>
        <p:spPr>
          <a:xfrm>
            <a:off x="695149" y="3581732"/>
            <a:ext cx="9014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9. Вук </a:t>
            </a:r>
            <a:r>
              <a:rPr lang="ru-RU" dirty="0">
                <a:latin typeface="Times New Roman" panose="02020603050405020304" pitchFamily="18" charset="0"/>
              </a:rPr>
              <a:t>стефановић караџић је на почетку </a:t>
            </a:r>
            <a:r>
              <a:rPr lang="ru-RU" u="sng" dirty="0">
                <a:latin typeface="Times New Roman" panose="02020603050405020304" pitchFamily="18" charset="0"/>
              </a:rPr>
              <a:t>првог</a:t>
            </a:r>
            <a:r>
              <a:rPr lang="ru-RU" dirty="0">
                <a:latin typeface="Times New Roman" panose="02020603050405020304" pitchFamily="18" charset="0"/>
              </a:rPr>
              <a:t> српског устанка био писар код устаника, а потом је отишао у </a:t>
            </a:r>
            <a:r>
              <a:rPr lang="ru-RU" u="sng" dirty="0">
                <a:latin typeface="Times New Roman" panose="02020603050405020304" pitchFamily="18" charset="0"/>
              </a:rPr>
              <a:t>сремске карловце </a:t>
            </a:r>
            <a:r>
              <a:rPr lang="ru-RU" dirty="0">
                <a:latin typeface="Times New Roman" panose="02020603050405020304" pitchFamily="18" charset="0"/>
              </a:rPr>
              <a:t>с намером да се упише у школу.</a:t>
            </a:r>
            <a:endParaRPr lang="sr-Latn-RS" dirty="0"/>
          </a:p>
        </p:txBody>
      </p:sp>
      <p:sp>
        <p:nvSpPr>
          <p:cNvPr id="11" name="Rectangle 10"/>
          <p:cNvSpPr/>
          <p:nvPr/>
        </p:nvSpPr>
        <p:spPr>
          <a:xfrm>
            <a:off x="695149" y="4282763"/>
            <a:ext cx="10617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10. a</a:t>
            </a:r>
            <a:r>
              <a:rPr lang="ru-RU" dirty="0">
                <a:latin typeface="Times New Roman" panose="02020603050405020304" pitchFamily="18" charset="0"/>
              </a:rPr>
              <a:t>) Матица </a:t>
            </a:r>
            <a:r>
              <a:rPr lang="ru-RU" u="sng" dirty="0">
                <a:latin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</a:rPr>
              <a:t>рпска је основана у Пешти 1826. године</a:t>
            </a:r>
            <a:r>
              <a:rPr lang="ru-RU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      г</a:t>
            </a:r>
            <a:r>
              <a:rPr lang="ru-RU" dirty="0">
                <a:latin typeface="Times New Roman" panose="02020603050405020304" pitchFamily="18" charset="0"/>
              </a:rPr>
              <a:t>) У историји се често дешавало да се </a:t>
            </a:r>
            <a:r>
              <a:rPr lang="ru-RU" u="sng" dirty="0">
                <a:latin typeface="Times New Roman" panose="02020603050405020304" pitchFamily="18" charset="0"/>
              </a:rPr>
              <a:t>српска</a:t>
            </a:r>
            <a:r>
              <a:rPr lang="ru-RU" dirty="0">
                <a:latin typeface="Times New Roman" panose="02020603050405020304" pitchFamily="18" charset="0"/>
              </a:rPr>
              <a:t> војска супротстави надмоћном непријатељу.</a:t>
            </a:r>
            <a:endParaRPr lang="sr-Latn-RS" dirty="0"/>
          </a:p>
        </p:txBody>
      </p:sp>
      <p:sp>
        <p:nvSpPr>
          <p:cNvPr id="12" name="Rectangle 11"/>
          <p:cNvSpPr/>
          <p:nvPr/>
        </p:nvSpPr>
        <p:spPr>
          <a:xfrm>
            <a:off x="669758" y="5057369"/>
            <a:ext cx="2869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11. г</a:t>
            </a:r>
            <a:r>
              <a:rPr lang="sr-Cyrl-RS" dirty="0">
                <a:latin typeface="Times New Roman" panose="02020603050405020304" pitchFamily="18" charset="0"/>
              </a:rPr>
              <a:t>) Десанка Максимовић</a:t>
            </a:r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669758" y="5487005"/>
            <a:ext cx="5143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12. г</a:t>
            </a:r>
            <a:r>
              <a:rPr lang="ru-RU" dirty="0">
                <a:latin typeface="Times New Roman" panose="02020603050405020304" pitchFamily="18" charset="0"/>
              </a:rPr>
              <a:t>) Девојка открива своја осећања према јунаку.</a:t>
            </a:r>
            <a:endParaRPr lang="sr-Latn-RS" dirty="0"/>
          </a:p>
        </p:txBody>
      </p:sp>
      <p:sp>
        <p:nvSpPr>
          <p:cNvPr id="14" name="Rectangle 13"/>
          <p:cNvSpPr/>
          <p:nvPr/>
        </p:nvSpPr>
        <p:spPr>
          <a:xfrm>
            <a:off x="669758" y="5886675"/>
            <a:ext cx="5930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13. а</a:t>
            </a:r>
            <a:r>
              <a:rPr lang="ru-RU" dirty="0">
                <a:latin typeface="Times New Roman" panose="02020603050405020304" pitchFamily="18" charset="0"/>
              </a:rPr>
              <a:t>) За девојчицу је буре место на ком се машта и сањари</a:t>
            </a:r>
            <a:endParaRPr lang="sr-Latn-RS" dirty="0"/>
          </a:p>
        </p:txBody>
      </p:sp>
      <p:sp>
        <p:nvSpPr>
          <p:cNvPr id="15" name="Rectangle 14"/>
          <p:cNvSpPr/>
          <p:nvPr/>
        </p:nvSpPr>
        <p:spPr>
          <a:xfrm>
            <a:off x="667521" y="6286345"/>
            <a:ext cx="1711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dirty="0" smtClean="0">
                <a:latin typeface="Times New Roman" panose="02020603050405020304" pitchFamily="18" charset="0"/>
              </a:rPr>
              <a:t>14. в</a:t>
            </a:r>
            <a:r>
              <a:rPr lang="sr-Cyrl-RS" dirty="0">
                <a:latin typeface="Times New Roman" panose="02020603050405020304" pitchFamily="18" charset="0"/>
              </a:rPr>
              <a:t>) метафора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4869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1181</Words>
  <Application>Microsoft Office PowerPoint</Application>
  <PresentationFormat>Widescreen</PresentationFormat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PCuser</dc:creator>
  <cp:lastModifiedBy>PCuser</cp:lastModifiedBy>
  <cp:revision>6</cp:revision>
  <dcterms:created xsi:type="dcterms:W3CDTF">2019-12-17T13:36:53Z</dcterms:created>
  <dcterms:modified xsi:type="dcterms:W3CDTF">2019-12-17T14:38:57Z</dcterms:modified>
</cp:coreProperties>
</file>