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09140A-322B-43DF-A7CD-CFCC95F0E90A}" type="datetimeFigureOut">
              <a:rPr lang="en-US" smtClean="0"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CFBE3E3-BED2-4582-86F0-C8CFA26076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8001000" cy="251011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/>
              <a:t> - ФОНЕТИКА - </a:t>
            </a:r>
            <a:br>
              <a:rPr lang="sr-Cyrl-RS" sz="4000" dirty="0"/>
            </a:br>
            <a:r>
              <a:rPr lang="sr-Cyrl-RS" sz="4000" dirty="0"/>
              <a:t/>
            </a:r>
            <a:br>
              <a:rPr lang="sr-Cyrl-RS" sz="4000" dirty="0"/>
            </a:br>
            <a:r>
              <a:rPr lang="sr-Cyrl-RS" sz="4000" dirty="0"/>
              <a:t>ПОДЕЛА ГЛАСОВА И ГЛАСОВНЕ ПРОМЕНЕ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4725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2133600"/>
            <a:ext cx="7747000" cy="9901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1"/>
            <a:ext cx="8534400" cy="1524000"/>
          </a:xfr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ПОДЕЛА СУГЛАСНИКА ПО ЗВУЧНОСТИ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81400"/>
            <a:ext cx="7696200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003">
            <a:schemeClr val="dk1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sz="2400" u="sng" dirty="0"/>
              <a:t>ЗАПАМТИ</a:t>
            </a:r>
            <a:r>
              <a:rPr lang="sr-Cyrl-RS" sz="2400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/>
              <a:t>Сви самогласници су звучни гласови.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/>
              <a:t>Сви сонанти су звучни гласови.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/>
              <a:t>Звучни прави сугласници су: Б, Д, Г, Ђ, Ж, З, 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400" dirty="0"/>
              <a:t>Дакле, у српском језику има више звучних гласова него безвучних – од укупно 30 гласова, звучних гласова је 20.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9286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0"/>
            <a:ext cx="7835153" cy="457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u="sng" dirty="0"/>
              <a:t>Гласовне промене рађене у основној школи</a:t>
            </a:r>
            <a:r>
              <a:rPr lang="sr-Cyrl-RS" dirty="0"/>
              <a:t>: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Једначење сугласника по звучности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Једначење сугласника по месту творбе/месту изговора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Палатализација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Сибиларизација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Јотовање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Губљење сугласника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Непостојано 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Промена Л у О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Асимилација самогласника</a:t>
            </a:r>
          </a:p>
          <a:p>
            <a:pPr marL="457200" indent="-457200">
              <a:buClr>
                <a:schemeClr val="bg1"/>
              </a:buClr>
              <a:buAutoNum type="arabicPeriod"/>
            </a:pPr>
            <a:r>
              <a:rPr lang="sr-Cyrl-RS" dirty="0"/>
              <a:t>Сажимање самогласника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ГЛАСОВНЕ ПРОМЕНЕ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5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5344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Када се у једној речи нађу један до другог сугласници неједнаки по звучности (различите звучности), први сугласник се једначи према другом. </a:t>
            </a:r>
          </a:p>
          <a:p>
            <a:r>
              <a:rPr lang="ru-RU" dirty="0"/>
              <a:t>Гласови који учествују у овој промени су: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копати (и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копати), пре</a:t>
            </a:r>
            <a:r>
              <a:rPr lang="sr-Cyrl-R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поставити (пре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поставити)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</a:t>
            </a:r>
            <a:r>
              <a:rPr lang="sr-Cyrl-R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 (сва</a:t>
            </a:r>
            <a:r>
              <a:rPr lang="sr-Cyrl-RS" dirty="0">
                <a:solidFill>
                  <a:srgbClr val="FF388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ба)</a:t>
            </a:r>
          </a:p>
          <a:p>
            <a:pPr marL="0" indent="0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Једначење сугласника по звучности се не врши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звучно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нађе испред безвучних С и Ш (о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уство, по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ишати, гра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ки).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сложеним речима где би се једначењем добио исти удвојени сугласник и у неким сложеницама страног порекла (по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ачка, пре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урски, су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оларан, пос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ипломски).</a:t>
            </a:r>
          </a:p>
          <a:p>
            <a:pPr marL="457200" indent="-457200" algn="just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неким страним именима и придевима од њих изведеним (Вашин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он, Пит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ург, Мусор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ки, Рен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524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ЈЕДНАЧЕЊЕ СУГЛАСНИКА ПО ЗВУЧНОСТИ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18905"/>
              </p:ext>
            </p:extLst>
          </p:nvPr>
        </p:nvGraphicFramePr>
        <p:xfrm>
          <a:off x="1143000" y="2819400"/>
          <a:ext cx="4648204" cy="45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6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189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8970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8970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звучни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Г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Д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Ђ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Ж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З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Џ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 /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4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безвучни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Ћ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Ш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Ч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>
                          <a:effectLst/>
                        </a:rPr>
                        <a:t>Х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Ц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48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15153"/>
            <a:ext cx="8610599" cy="43110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Једначење сугласника по месту творбе је гласовна промена до које долази у 2 случаја:</a:t>
            </a:r>
          </a:p>
          <a:p>
            <a:pPr marL="457200" indent="-457200" algn="just">
              <a:buAutoNum type="arabicPeriod"/>
            </a:pPr>
            <a:r>
              <a:rPr lang="ru-RU" dirty="0"/>
              <a:t>када 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предњонепчаних гласова (свих сем Ј) прећи ће: С </a:t>
            </a:r>
            <a:r>
              <a:rPr lang="ru-RU" dirty="0">
                <a:latin typeface="Times New Roman"/>
                <a:cs typeface="Times New Roman"/>
              </a:rPr>
              <a:t>→</a:t>
            </a:r>
            <a:r>
              <a:rPr lang="ru-RU" dirty="0"/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Ш</a:t>
            </a:r>
            <a:r>
              <a:rPr lang="ru-RU" dirty="0"/>
              <a:t>, З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dirty="0"/>
              <a:t> и Х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Ш</a:t>
            </a:r>
          </a:p>
          <a:p>
            <a:pPr marL="457200" indent="-457200" algn="just">
              <a:buAutoNum type="arabicPeriod"/>
            </a:pPr>
            <a:r>
              <a:rPr lang="ru-RU" dirty="0"/>
              <a:t>када 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/>
              <a:t> нађе испред двоуснених гласова Б и П прећи ће у М: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М</a:t>
            </a:r>
          </a:p>
          <a:p>
            <a:pPr marL="0" indent="0" algn="just">
              <a:buNone/>
            </a:pPr>
            <a:r>
              <a:rPr lang="ru-RU" u="sng" dirty="0">
                <a:solidFill>
                  <a:schemeClr val="tx1"/>
                </a:solidFill>
                <a:latin typeface="Times New Roman"/>
                <a:cs typeface="Times New Roman"/>
              </a:rPr>
              <a:t>Примери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вожња (во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з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 +ња), ношња (но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с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 + ња), орашчић (ора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х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 + чић)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стамбени (ста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 + бени), зелембаћ (зеле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latin typeface="Times New Roman"/>
                <a:cs typeface="Times New Roman"/>
              </a:rPr>
              <a:t> + баћ)</a:t>
            </a:r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Једначење сугласника по месту творбе се не врши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cs typeface="Times New Roman"/>
              </a:rPr>
              <a:t>Када се С и Ж нађу испред Љ и Њ (ра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зљ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утити).</a:t>
            </a:r>
          </a:p>
          <a:p>
            <a:pPr marL="457200" indent="-457200" algn="just">
              <a:buAutoNum type="arabicPeriod"/>
            </a:pPr>
            <a:r>
              <a:rPr lang="ru-RU" dirty="0">
                <a:solidFill>
                  <a:schemeClr val="tx1"/>
                </a:solidFill>
                <a:cs typeface="Times New Roman"/>
              </a:rPr>
              <a:t>Н неће прећи у М када се нађе у сложеницама, на саставу између две речи (једа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пут, црве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перка, 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н</a:t>
            </a:r>
            <a:r>
              <a:rPr lang="ru-RU" dirty="0">
                <a:solidFill>
                  <a:schemeClr val="tx1"/>
                </a:solidFill>
                <a:cs typeface="Times New Roman"/>
              </a:rPr>
              <a:t>брачни).</a:t>
            </a: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3196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/>
              <a:t>ЈЕДНАЧЕЊЕ СУГЛАСНИКА ПО МЕСТУ ТВОРБЕ/МЕСТУ ИЗГОВОРА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814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799" cy="4906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Палатализација је гласовна промена до које долази када се задњонепчани гласови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самогласника Е, И, А; тада ће прећи: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>
                <a:latin typeface="Times New Roman"/>
                <a:cs typeface="Times New Roman"/>
              </a:rPr>
              <a:t>→</a:t>
            </a:r>
            <a:r>
              <a:rPr lang="ru-RU" dirty="0"/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Ж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Ш</a:t>
            </a:r>
            <a:r>
              <a:rPr lang="ru-RU" dirty="0"/>
              <a:t>.</a:t>
            </a:r>
          </a:p>
          <a:p>
            <a:pPr algn="just"/>
            <a:r>
              <a:rPr lang="ru-RU" u="sng" dirty="0"/>
              <a:t>Примери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јуначе (јуна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 + е), влажан (вла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 + ан), тишина (ти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+ ина)</a:t>
            </a:r>
          </a:p>
          <a:p>
            <a:r>
              <a:rPr lang="sr-Cyrl-RS" b="1" u="sng" dirty="0">
                <a:solidFill>
                  <a:schemeClr val="accent1">
                    <a:lumMod val="75000"/>
                  </a:schemeClr>
                </a:solidFill>
              </a:rPr>
              <a:t>Палатализација се врши у следећим категоријама</a:t>
            </a:r>
            <a:r>
              <a:rPr lang="sr-Cyrl-RS" dirty="0"/>
              <a:t>:</a:t>
            </a:r>
          </a:p>
          <a:p>
            <a:pPr marL="0" indent="0">
              <a:buNone/>
            </a:pPr>
            <a:r>
              <a:rPr lang="sr-Cyrl-RS" dirty="0"/>
              <a:t>1.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Вокатив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једнине именица мушког рода</a:t>
            </a:r>
            <a:r>
              <a:rPr lang="ru-RU" dirty="0"/>
              <a:t>: момче, снеже, душе;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Презент</a:t>
            </a:r>
            <a:r>
              <a:rPr lang="ru-RU" dirty="0"/>
              <a:t> глагола: вучем, сечем; (АЛИ: промена се не врши у 3. л. мн. презента) .</a:t>
            </a:r>
          </a:p>
          <a:p>
            <a:pPr marL="0" indent="0">
              <a:buNone/>
            </a:pPr>
            <a:r>
              <a:rPr lang="ru-RU" dirty="0"/>
              <a:t>3. Промена именица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око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ухо</a:t>
            </a:r>
            <a:r>
              <a:rPr lang="ru-RU" dirty="0"/>
              <a:t>: очи, очију, уши, ушима;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Аорист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трпни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придев</a:t>
            </a:r>
            <a:r>
              <a:rPr lang="ru-RU" dirty="0"/>
              <a:t> глагола: рече, исече, одвуче; речен, печен, исечен. 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Грађење нових речи</a:t>
            </a:r>
            <a:r>
              <a:rPr lang="ru-RU" dirty="0"/>
              <a:t>: прашина, мајчица, брежак, дашак, јечати.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ПАЛАТАЛИЗАЦИЈА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131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686799" cy="5029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У оквиру палатализације јављају се и две алтернације (замене гласова):</a:t>
            </a:r>
          </a:p>
          <a:p>
            <a:pPr marL="457200" indent="-457200">
              <a:buAutoNum type="arabicPeriod"/>
            </a:pPr>
            <a:r>
              <a:rPr lang="ru-RU" dirty="0"/>
              <a:t>алтернација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 : Ч </a:t>
            </a:r>
            <a:r>
              <a:rPr lang="ru-RU" dirty="0"/>
              <a:t>(пример: стиц – стриче) </a:t>
            </a:r>
          </a:p>
          <a:p>
            <a:pPr marL="457200" indent="-457200">
              <a:buAutoNum type="arabicPeriod"/>
            </a:pPr>
            <a:r>
              <a:rPr lang="ru-RU" dirty="0"/>
              <a:t>алтернација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 : Г </a:t>
            </a:r>
            <a:r>
              <a:rPr lang="ru-RU" dirty="0"/>
              <a:t>(пример: кнез – кнежевина). </a:t>
            </a:r>
          </a:p>
          <a:p>
            <a:pPr algn="just"/>
            <a:r>
              <a:rPr lang="ru-RU" dirty="0"/>
              <a:t>У ова два случаја сугласници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/>
              <a:t> понашају се као задњонепчани К и Г приликом палатализације (прелазе у Ч и Ж), због чега и ове две алтернације сврставамо у палатализацију.</a:t>
            </a:r>
          </a:p>
          <a:p>
            <a:pPr algn="just"/>
            <a:r>
              <a:rPr lang="sr-Cyrl-RS" b="1" u="sng" dirty="0">
                <a:solidFill>
                  <a:schemeClr val="accent1">
                    <a:lumMod val="75000"/>
                  </a:schemeClr>
                </a:solidFill>
              </a:rPr>
              <a:t>Палатализација се не врши код</a:t>
            </a:r>
            <a:r>
              <a:rPr lang="sr-Cyrl-RS" dirty="0"/>
              <a:t>:</a:t>
            </a:r>
          </a:p>
          <a:p>
            <a:pPr marL="0" indent="0" algn="just">
              <a:buNone/>
            </a:pPr>
            <a:r>
              <a:rPr lang="sr-Cyrl-RS" dirty="0"/>
              <a:t>1. </a:t>
            </a:r>
            <a:r>
              <a:rPr lang="ru-RU" dirty="0"/>
              <a:t>Присвојних придеви насталих од женских имена на -ка (Слав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Душан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Мил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ин, Зор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ин)</a:t>
            </a:r>
          </a:p>
          <a:p>
            <a:pPr marL="0" indent="0" algn="just">
              <a:buNone/>
            </a:pPr>
            <a:r>
              <a:rPr lang="ru-RU" dirty="0"/>
              <a:t>2. Деминутива (умањеница) појединих именица: воћка – воћ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ица, коцка – коц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ица, тачка – тач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ица.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609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ПАЛАТАЛИЗАЦИЈА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531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799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Сибиларизација је гласовна промена до које долази када се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нађу испред самогласника И. Тада ће прећи: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Ц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З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>
                <a:latin typeface="Times New Roman"/>
                <a:cs typeface="Times New Roman"/>
              </a:rPr>
              <a:t>→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dirty="0"/>
              <a:t>.</a:t>
            </a:r>
          </a:p>
          <a:p>
            <a:pPr algn="just"/>
            <a:r>
              <a:rPr lang="ru-RU" u="sng" dirty="0"/>
              <a:t>Примери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јунаци (јуна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 +и), књизи (књи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/>
              <a:t> +и), ораси (ора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/>
              <a:t> +и)</a:t>
            </a:r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Сибиларизација се врши у следећим категоријама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датив</a:t>
            </a:r>
            <a:r>
              <a:rPr lang="ru-RU" dirty="0"/>
              <a:t>у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локативу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ж. р. </a:t>
            </a:r>
            <a:r>
              <a:rPr lang="ru-RU" dirty="0"/>
              <a:t>које се завршавају на -а: књизи, девојци, руци;</a:t>
            </a:r>
          </a:p>
          <a:p>
            <a:pPr marL="0" indent="0" algn="just">
              <a:buNone/>
            </a:pPr>
            <a:r>
              <a:rPr lang="ru-RU" dirty="0"/>
              <a:t>2.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</a:t>
            </a:r>
            <a:r>
              <a:rPr lang="ru-RU" dirty="0"/>
              <a:t>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вокативу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ДИЛ множине именица м. рода</a:t>
            </a:r>
            <a:r>
              <a:rPr lang="ru-RU" dirty="0"/>
              <a:t>: сведоцима, јунацима, дуси;</a:t>
            </a:r>
          </a:p>
          <a:p>
            <a:pPr marL="0" indent="0" algn="just">
              <a:buNone/>
            </a:pPr>
            <a:r>
              <a:rPr lang="ru-RU" dirty="0"/>
              <a:t>3.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имперфекту</a:t>
            </a:r>
            <a:r>
              <a:rPr lang="ru-RU" dirty="0"/>
              <a:t>: сецијаху, пецијаху;</a:t>
            </a:r>
          </a:p>
          <a:p>
            <a:pPr marL="0" indent="0" algn="just">
              <a:buNone/>
            </a:pPr>
            <a:r>
              <a:rPr lang="ru-RU" dirty="0"/>
              <a:t>4.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императиву</a:t>
            </a:r>
            <a:r>
              <a:rPr lang="ru-RU" dirty="0"/>
              <a:t>: сеци, пеци.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Сибиларизација се не врши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1. Када се К, Г и Х нађу у групама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ЗГ, ЦК, ЧК, ЋК, СХ </a:t>
            </a:r>
            <a:r>
              <a:rPr lang="ru-RU" dirty="0"/>
              <a:t>(мазги, коцки, тачки).</a:t>
            </a:r>
          </a:p>
          <a:p>
            <a:pPr marL="0" indent="0" algn="just">
              <a:buNone/>
            </a:pPr>
            <a:r>
              <a:rPr lang="ru-RU" dirty="0"/>
              <a:t>2. Неке речи које садрже групу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ТК</a:t>
            </a:r>
            <a:r>
              <a:rPr lang="ru-RU" dirty="0"/>
              <a:t> могу бити дублетне, али код неких се и не врши промена (тетки, али бици/битки).</a:t>
            </a:r>
          </a:p>
          <a:p>
            <a:pPr marL="0" indent="0" algn="just">
              <a:buNone/>
            </a:pPr>
            <a:r>
              <a:rPr lang="ru-RU" dirty="0"/>
              <a:t>3.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хипокористицима</a:t>
            </a:r>
            <a:r>
              <a:rPr lang="ru-RU" dirty="0"/>
              <a:t> (речима од миља) не врши се промена, јер би дошло до промене значења (баки, деки).</a:t>
            </a:r>
          </a:p>
          <a:p>
            <a:pPr marL="0" indent="0" algn="just">
              <a:buNone/>
            </a:pPr>
            <a:r>
              <a:rPr lang="ru-RU" dirty="0"/>
              <a:t>4.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личним именима </a:t>
            </a:r>
            <a:r>
              <a:rPr lang="ru-RU" dirty="0"/>
              <a:t>на -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именима женских становника </a:t>
            </a:r>
            <a:r>
              <a:rPr lang="ru-RU" dirty="0"/>
              <a:t>нема промене (Слав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и, Ваљев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и).</a:t>
            </a:r>
          </a:p>
          <a:p>
            <a:pPr marL="0" indent="0" algn="just">
              <a:buNone/>
            </a:pPr>
            <a:r>
              <a:rPr lang="ru-RU" dirty="0"/>
              <a:t>5.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страним именима места </a:t>
            </a:r>
            <a:r>
              <a:rPr lang="ru-RU" dirty="0"/>
              <a:t>промена се негде не врши, а понегде се и врши (Костарики, али Америци).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0542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СИБИЛАРИЗАЦИЈА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093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47800"/>
            <a:ext cx="8139953" cy="4678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sr-Cyrl-CS" dirty="0"/>
              <a:t>Јотовање је гласовна промена која обухвата највећи број гласова </a:t>
            </a:r>
            <a:r>
              <a:rPr lang="sr-Cyrl-RS" dirty="0">
                <a:ea typeface="Calibri"/>
              </a:rPr>
              <a:t>који се, у додиру са гласом Ј, замењују овако</a:t>
            </a:r>
            <a:r>
              <a:rPr lang="sr-Cyrl-CS" dirty="0"/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dirty="0"/>
              <a:t> + Ј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Ш</a:t>
            </a:r>
            <a:r>
              <a:rPr lang="ru-RU" dirty="0">
                <a:latin typeface="Times New Roman"/>
                <a:cs typeface="Times New Roman"/>
              </a:rPr>
              <a:t> (пишем)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/>
              <a:t> +  Ј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Ж</a:t>
            </a:r>
            <a:r>
              <a:rPr lang="ru-RU" dirty="0">
                <a:latin typeface="Times New Roman"/>
                <a:cs typeface="Times New Roman"/>
              </a:rPr>
              <a:t> (снижен)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dirty="0"/>
              <a:t> + Ј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Ђ</a:t>
            </a:r>
            <a:r>
              <a:rPr lang="ru-RU" dirty="0">
                <a:latin typeface="Times New Roman"/>
                <a:cs typeface="Times New Roman"/>
              </a:rPr>
              <a:t> (ређи)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>
                <a:solidFill>
                  <a:prstClr val="black"/>
                </a:solidFill>
              </a:rPr>
              <a:t> 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Ћ</a:t>
            </a:r>
            <a:r>
              <a:rPr lang="ru-RU" dirty="0">
                <a:solidFill>
                  <a:prstClr val="black"/>
                </a:solidFill>
              </a:rPr>
              <a:t> (љући)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/>
              <a:t> + Ј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Њ</a:t>
            </a:r>
            <a:r>
              <a:rPr lang="ru-RU" dirty="0">
                <a:latin typeface="Times New Roman"/>
                <a:cs typeface="Times New Roman"/>
              </a:rPr>
              <a:t> (камење)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dirty="0"/>
              <a:t> +  Ј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Љ</a:t>
            </a:r>
            <a:r>
              <a:rPr lang="ru-RU" dirty="0">
                <a:latin typeface="Times New Roman"/>
                <a:cs typeface="Times New Roman"/>
              </a:rPr>
              <a:t> (замољен)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</a:t>
            </a:r>
            <a:r>
              <a:rPr lang="ru-RU" dirty="0"/>
              <a:t> +  Ј </a:t>
            </a:r>
            <a:r>
              <a:rPr lang="ru-RU" dirty="0"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Ч</a:t>
            </a:r>
            <a:r>
              <a:rPr lang="ru-RU" dirty="0">
                <a:cs typeface="Times New Roman"/>
              </a:rPr>
              <a:t> (плачем)</a:t>
            </a:r>
          </a:p>
          <a:p>
            <a:pPr marL="0" lv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dirty="0">
                <a:solidFill>
                  <a:prstClr val="black"/>
                </a:solidFill>
              </a:rPr>
              <a:t> 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Ж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(дужи)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Х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Ш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(тиши)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П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ПЉ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(глупљи)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Б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БЉ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(грубљи)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М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МЉ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(сломљен)</a:t>
            </a:r>
          </a:p>
          <a:p>
            <a:pPr marL="0" indent="0">
              <a:buClr>
                <a:srgbClr val="FF388C"/>
              </a:buClr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/>
              </a:rPr>
              <a:t>В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+  Ј 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→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ВЉ</a:t>
            </a:r>
            <a:r>
              <a:rPr lang="ru-RU" dirty="0">
                <a:solidFill>
                  <a:prstClr val="black"/>
                </a:solidFill>
                <a:cs typeface="Times New Roman"/>
              </a:rPr>
              <a:t> (измрвљен)</a:t>
            </a:r>
          </a:p>
          <a:p>
            <a:pPr marL="0" indent="0">
              <a:buClr>
                <a:srgbClr val="FF388C"/>
              </a:buClr>
              <a:buNone/>
            </a:pP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indent="0">
              <a:buClr>
                <a:srgbClr val="FF388C"/>
              </a:buClr>
              <a:buNone/>
            </a:pPr>
            <a:endParaRPr lang="ru-RU" dirty="0">
              <a:solidFill>
                <a:prstClr val="black"/>
              </a:solidFill>
              <a:cs typeface="Times New Roman"/>
            </a:endParaRPr>
          </a:p>
          <a:p>
            <a:pPr marL="0" lvl="0" indent="0">
              <a:buClr>
                <a:srgbClr val="FF388C"/>
              </a:buClr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/>
              <a:t>ЈОТОВАЊЕ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7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199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sr-Cyrl-CS" b="1" u="sng" dirty="0">
                <a:solidFill>
                  <a:schemeClr val="accent1">
                    <a:lumMod val="75000"/>
                  </a:schemeClr>
                </a:solidFill>
              </a:rPr>
              <a:t>Јотовање се врши у следећим категоријама</a:t>
            </a:r>
            <a:r>
              <a:rPr lang="sr-Cyrl-CS" dirty="0"/>
              <a:t>:</a:t>
            </a:r>
          </a:p>
          <a:p>
            <a:pPr marL="0" indent="0" algn="just">
              <a:buNone/>
            </a:pPr>
            <a:r>
              <a:rPr lang="sr-Cyrl-CS" dirty="0"/>
              <a:t>1.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Компаратив</a:t>
            </a:r>
            <a:r>
              <a:rPr lang="sr-Cyrl-CS" dirty="0"/>
              <a:t> придева: виши, бржи, скупљи, љући. </a:t>
            </a:r>
          </a:p>
          <a:p>
            <a:pPr marL="0" indent="0" algn="just">
              <a:buNone/>
            </a:pPr>
            <a:r>
              <a:rPr lang="sr-Cyrl-CS" dirty="0"/>
              <a:t>2.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Трпни глаголски придев</a:t>
            </a:r>
            <a:r>
              <a:rPr lang="sr-Cyrl-CS" dirty="0"/>
              <a:t>: хваљен, цењен, слављен.</a:t>
            </a:r>
          </a:p>
          <a:p>
            <a:pPr marL="0" indent="0" algn="just">
              <a:buNone/>
            </a:pPr>
            <a:r>
              <a:rPr lang="sr-Cyrl-CS" dirty="0"/>
              <a:t>3.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Презент</a:t>
            </a:r>
            <a:r>
              <a:rPr lang="sr-Cyrl-CS" dirty="0"/>
              <a:t> глагола: режем, пишем, глођем (у свим лицима презента).</a:t>
            </a:r>
          </a:p>
          <a:p>
            <a:pPr marL="0" indent="0" algn="just">
              <a:buNone/>
            </a:pPr>
            <a:r>
              <a:rPr lang="sr-Cyrl-CS" dirty="0"/>
              <a:t>4.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Имперфекат</a:t>
            </a:r>
            <a:r>
              <a:rPr lang="sr-Cyrl-CS" dirty="0"/>
              <a:t>: тоњах, слављах, вожах. </a:t>
            </a:r>
          </a:p>
          <a:p>
            <a:pPr marL="0" indent="0" algn="just">
              <a:buNone/>
            </a:pPr>
            <a:r>
              <a:rPr lang="sr-Cyrl-CS" dirty="0"/>
              <a:t>5.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Збирне именице</a:t>
            </a:r>
            <a:r>
              <a:rPr lang="sr-Cyrl-CS" dirty="0"/>
              <a:t>: пруће, грмље, корење, грање. </a:t>
            </a:r>
          </a:p>
          <a:p>
            <a:pPr marL="0" indent="0" algn="just">
              <a:buNone/>
            </a:pPr>
            <a:r>
              <a:rPr lang="sr-Cyrl-CS" dirty="0"/>
              <a:t>6. При стварању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несвршених</a:t>
            </a:r>
            <a:r>
              <a:rPr lang="sr-Cyrl-CS" dirty="0"/>
              <a:t>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глагола</a:t>
            </a:r>
            <a:r>
              <a:rPr lang="sr-Cyrl-CS" dirty="0"/>
              <a:t> од свршених, суфиксима -а, -ава, -ива (изградити: изграђивати; исхранити: исхрањивати);</a:t>
            </a:r>
          </a:p>
          <a:p>
            <a:pPr marL="0" indent="0" algn="just">
              <a:buNone/>
            </a:pPr>
            <a:r>
              <a:rPr lang="sr-Cyrl-CS" dirty="0"/>
              <a:t>7. </a:t>
            </a:r>
            <a:r>
              <a:rPr lang="sr-Cyrl-CS" dirty="0">
                <a:solidFill>
                  <a:schemeClr val="accent1">
                    <a:lumMod val="75000"/>
                  </a:schemeClr>
                </a:solidFill>
              </a:rPr>
              <a:t>Инструментал једнине именица ж. р. на сугласник</a:t>
            </a:r>
            <a:r>
              <a:rPr lang="sr-Cyrl-CS" dirty="0"/>
              <a:t>: мишљу, смрћу, глађу.</a:t>
            </a:r>
          </a:p>
          <a:p>
            <a:pPr algn="just"/>
            <a:r>
              <a:rPr lang="sr-Cyrl-CS" b="1" u="sng" dirty="0">
                <a:solidFill>
                  <a:schemeClr val="accent1">
                    <a:lumMod val="75000"/>
                  </a:schemeClr>
                </a:solidFill>
              </a:rPr>
              <a:t>Јотовање се не врши </a:t>
            </a:r>
            <a:r>
              <a:rPr lang="sr-Cyrl-CS" dirty="0"/>
              <a:t>само </a:t>
            </a:r>
            <a:r>
              <a:rPr lang="ru-RU" dirty="0"/>
              <a:t>у сложеницама, тј. између префикса и глагола: 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зј</a:t>
            </a:r>
            <a:r>
              <a:rPr lang="ru-RU" dirty="0"/>
              <a:t>единити, 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бј</a:t>
            </a:r>
            <a:r>
              <a:rPr lang="ru-RU" dirty="0"/>
              <a:t>авити, 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дј</a:t>
            </a:r>
            <a:r>
              <a:rPr lang="ru-RU" dirty="0"/>
              <a:t>ачати.</a:t>
            </a: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ЈЕКАВСКО ЈОТОВАЊЕ</a:t>
            </a:r>
            <a:r>
              <a:rPr lang="ru-RU" dirty="0"/>
              <a:t>: јотују се само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dirty="0"/>
              <a:t> 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</a:t>
            </a:r>
            <a:r>
              <a:rPr lang="ru-RU" dirty="0"/>
              <a:t>: љето, њежан, љепота, његовати, кољено, Сњежана.</a:t>
            </a:r>
          </a:p>
          <a:p>
            <a:pPr algn="just"/>
            <a:endParaRPr lang="ru-RU" dirty="0"/>
          </a:p>
          <a:p>
            <a:pPr algn="just"/>
            <a:endParaRPr lang="sr-Cyrl-CS" dirty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9144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ЈОТОВАЊЕ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5094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534399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Губљење сугласника је гласовна промена до које долази када се у једној речи нађу један до другог исти или слични сугласници или када се јави група сугласника која је тешка за изговор.</a:t>
            </a:r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Губљење сугласника јавља се у следећим случајевима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1. Када се нађу један до другог два иста сугласника (руски = рус + ски).</a:t>
            </a:r>
          </a:p>
          <a:p>
            <a:pPr marL="0" indent="0" algn="just">
              <a:buNone/>
            </a:pPr>
            <a:r>
              <a:rPr lang="ru-RU" dirty="0"/>
              <a:t>2. Када се Т и Д нађу испред Ц, Ч, Ћ, Ђ, Џ (задаци, а не зада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/>
              <a:t>ци)</a:t>
            </a:r>
          </a:p>
          <a:p>
            <a:pPr marL="0" indent="0" algn="just">
              <a:buNone/>
            </a:pPr>
            <a:r>
              <a:rPr lang="ru-RU" dirty="0"/>
              <a:t>3. Када се Д и Т нађу испред групе ШТ(позоришни, а на позориш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/>
              <a:t>ни)</a:t>
            </a:r>
          </a:p>
          <a:p>
            <a:pPr marL="0" indent="0" algn="just">
              <a:buNone/>
            </a:pPr>
            <a:r>
              <a:rPr lang="ru-RU" dirty="0"/>
              <a:t>4. Када се Д и Т нађу између С, З, Ш, Ж и сугласника Б, К, Љ, Л, М, Н, Њ (радосна, а не радос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</a:t>
            </a:r>
            <a:r>
              <a:rPr lang="ru-RU" dirty="0"/>
              <a:t>на)</a:t>
            </a:r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Губљење сугласника се не врши у следећим случајевима</a:t>
            </a:r>
            <a:r>
              <a:rPr lang="ru-RU" dirty="0"/>
              <a:t>:</a:t>
            </a:r>
          </a:p>
          <a:p>
            <a:pPr marL="457200" indent="-457200" algn="just">
              <a:buAutoNum type="arabicPeriod"/>
            </a:pPr>
            <a:r>
              <a:rPr lang="ru-RU" dirty="0"/>
              <a:t>У суперлативу придева који почиње са Ј: 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јј</a:t>
            </a:r>
            <a:r>
              <a:rPr lang="ru-RU" dirty="0"/>
              <a:t>ачи.</a:t>
            </a:r>
          </a:p>
          <a:p>
            <a:pPr marL="457200" indent="-457200" algn="just">
              <a:buAutoNum type="arabicPeriod"/>
            </a:pPr>
            <a:r>
              <a:rPr lang="ru-RU" dirty="0"/>
              <a:t>У сложеницама да би се сачувало значење речи: наддијалекатски.</a:t>
            </a:r>
          </a:p>
          <a:p>
            <a:pPr marL="457200" indent="-457200" algn="just">
              <a:buAutoNum type="arabicPeriod"/>
            </a:pPr>
            <a:r>
              <a:rPr lang="ru-RU" dirty="0"/>
              <a:t>У појединим речима да би се сачувало значење: азбестни, протестни, гимназисткиња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ГУБЉЕЊЕ СУГЛАСНИКА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281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971800"/>
            <a:ext cx="8534400" cy="3124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/>
              <a:t>Фонетика је наука која се бави проучавањем гласова и гласовних промена.</a:t>
            </a:r>
          </a:p>
          <a:p>
            <a:r>
              <a:rPr lang="sr-Cyrl-RS" dirty="0"/>
              <a:t>Фонетика проучава:</a:t>
            </a:r>
          </a:p>
          <a:p>
            <a:pPr marL="0" indent="0">
              <a:buNone/>
            </a:pPr>
            <a:r>
              <a:rPr lang="sr-Cyrl-RS" dirty="0"/>
              <a:t>А) артикулацију гласова: говорне органе и њихов положај при настајању неког гласа.</a:t>
            </a:r>
          </a:p>
          <a:p>
            <a:pPr marL="0" indent="0">
              <a:buNone/>
            </a:pPr>
            <a:r>
              <a:rPr lang="sr-Cyrl-RS" dirty="0"/>
              <a:t>Б) акустику гласова: како ти гласови звуче.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ФОНЕТИКА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7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295400"/>
            <a:ext cx="7745505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Непостојано А је гласовна промена која подразумева да се А појављује у неким облицима, а у неким не.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Непостојано А јавља се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мушког рода </a:t>
            </a:r>
            <a:r>
              <a:rPr lang="ru-RU" dirty="0"/>
              <a:t>у облицима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номинатива једнине </a:t>
            </a:r>
            <a:r>
              <a:rPr lang="ru-RU" dirty="0"/>
              <a:t>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генитива</a:t>
            </a:r>
            <a:r>
              <a:rPr lang="ru-RU" dirty="0"/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множине</a:t>
            </a:r>
            <a:r>
              <a:rPr lang="ru-RU" dirty="0"/>
              <a:t>: пис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ц – пис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ца, завршет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 – завршет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ка.</a:t>
            </a:r>
          </a:p>
          <a:p>
            <a:pPr marL="0" indent="0" algn="just">
              <a:buNone/>
            </a:pPr>
            <a:r>
              <a:rPr lang="ru-RU" dirty="0"/>
              <a:t>2. 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генитиву множине именица средњег и женског рода </a:t>
            </a:r>
            <a:r>
              <a:rPr lang="ru-RU" dirty="0"/>
              <a:t>са основом на сугласник: седло – сед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ла, копље – коп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ља, девојка – девој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ка, битка – бит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ка. </a:t>
            </a:r>
          </a:p>
          <a:p>
            <a:pPr marL="0" indent="0" algn="just">
              <a:buNone/>
            </a:pPr>
            <a:r>
              <a:rPr lang="ru-RU" dirty="0"/>
              <a:t>3.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именица женског рода на сугласник </a:t>
            </a:r>
            <a:r>
              <a:rPr lang="ru-RU" dirty="0"/>
              <a:t>у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номинативу једнине</a:t>
            </a:r>
            <a:r>
              <a:rPr lang="ru-RU" dirty="0"/>
              <a:t>: мис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плес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н. </a:t>
            </a:r>
          </a:p>
          <a:p>
            <a:pPr marL="0" indent="0" algn="just">
              <a:buNone/>
            </a:pPr>
            <a:r>
              <a:rPr lang="ru-RU" dirty="0"/>
              <a:t>4.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 номинативу једнине неодређеног придевског вида</a:t>
            </a:r>
            <a:r>
              <a:rPr lang="ru-RU" dirty="0"/>
              <a:t>: доб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р, гор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к.</a:t>
            </a:r>
          </a:p>
          <a:p>
            <a:pPr marL="0" indent="0" algn="just">
              <a:buNone/>
            </a:pPr>
            <a:r>
              <a:rPr lang="ru-RU" dirty="0"/>
              <a:t>5. У облицима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радног глаголског придева</a:t>
            </a:r>
            <a:r>
              <a:rPr lang="ru-RU" dirty="0"/>
              <a:t>: рек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стиг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мог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о, вук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о.</a:t>
            </a:r>
          </a:p>
          <a:p>
            <a:pPr marL="0" indent="0" algn="just">
              <a:buNone/>
            </a:pPr>
            <a:r>
              <a:rPr lang="ru-RU" dirty="0"/>
              <a:t>6. У 1. лицу једнине глагола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ЈЕСАМ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7.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глагола сложених префиксом</a:t>
            </a:r>
            <a:r>
              <a:rPr lang="ru-RU" dirty="0"/>
              <a:t>: из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брати,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вити, об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вити,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сецати.</a:t>
            </a:r>
          </a:p>
          <a:p>
            <a:pPr marL="0" indent="0" algn="just">
              <a:buNone/>
            </a:pPr>
            <a:r>
              <a:rPr lang="ru-RU" dirty="0"/>
              <a:t>8. Код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предлога</a:t>
            </a:r>
            <a:r>
              <a:rPr lang="ru-RU" dirty="0"/>
              <a:t>: с и с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к и 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под и под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низ и низ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, кроз и кроз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НЕПОСТОЈАНО А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73229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1371601"/>
            <a:ext cx="8305800" cy="475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Ова гласовна промена извршена је, у српском језику, крајем 14. века. Свако Л које се нашло на крају слога прешло је у О.</a:t>
            </a:r>
          </a:p>
          <a:p>
            <a:pPr algn="just"/>
            <a:r>
              <a:rPr lang="ru-RU" dirty="0"/>
              <a:t>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Промена Л у О врши се у следећим категоријама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Именице м. р. и ж. р</a:t>
            </a:r>
            <a:r>
              <a:rPr lang="ru-RU" dirty="0"/>
              <a:t>.  које се завршавају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-о </a:t>
            </a:r>
            <a:r>
              <a:rPr lang="ru-RU" dirty="0"/>
              <a:t>у номинативу јд.: ора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в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пепе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миса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Придеви м. р. неодр. вида </a:t>
            </a:r>
            <a:r>
              <a:rPr lang="ru-RU" dirty="0"/>
              <a:t>који се завршавају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-о</a:t>
            </a:r>
            <a:r>
              <a:rPr lang="ru-RU" dirty="0"/>
              <a:t>: вре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бе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, це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Радни гл. придев у м. роду</a:t>
            </a:r>
            <a:r>
              <a:rPr lang="ru-RU" dirty="0"/>
              <a:t>: учио, делио, мислио, сео, пао, рекао, чуо.  </a:t>
            </a:r>
          </a:p>
          <a:p>
            <a:pPr marL="0" indent="0" algn="just">
              <a:buNone/>
            </a:pPr>
            <a:r>
              <a:rPr lang="ru-RU" dirty="0"/>
              <a:t>4.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/>
              <a:t> изведене од радног гл. прид.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-ац</a:t>
            </a:r>
            <a:r>
              <a:rPr lang="ru-RU" dirty="0"/>
              <a:t>: слуша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ци, жете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ци, мисли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ци</a:t>
            </a:r>
          </a:p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/>
              <a:t> изведене од радног гл. прид.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-ница</a:t>
            </a:r>
            <a:r>
              <a:rPr lang="ru-RU" dirty="0"/>
              <a:t>: игра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ница, ради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ница, учи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ница. </a:t>
            </a:r>
          </a:p>
          <a:p>
            <a:pPr marL="0" indent="0" algn="just">
              <a:buNone/>
            </a:pPr>
            <a:r>
              <a:rPr lang="ru-RU" dirty="0"/>
              <a:t>6.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Именице</a:t>
            </a:r>
            <a:r>
              <a:rPr lang="ru-RU" dirty="0"/>
              <a:t> изведене од глаголске творбене основе суфиксом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-ба</a:t>
            </a:r>
            <a:r>
              <a:rPr lang="ru-RU" dirty="0"/>
              <a:t>: де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ба, се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dirty="0"/>
              <a:t>ба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400" dirty="0"/>
              <a:t>ПРОМЕНА Л у 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8678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676400"/>
            <a:ext cx="7745505" cy="46482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Асимилација самогласника је изједначавање различитих самогласника у један исти.</a:t>
            </a:r>
          </a:p>
          <a:p>
            <a:pPr algn="just"/>
            <a:r>
              <a:rPr lang="ru-RU" sz="2000" dirty="0"/>
              <a:t>Сажимање самогласника је спајање два иста вокала у један дуги.</a:t>
            </a:r>
          </a:p>
          <a:p>
            <a:pPr algn="just"/>
            <a:r>
              <a:rPr lang="ru-RU" sz="2000" dirty="0"/>
              <a:t>Пример за обе гласовне промене: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sr-Cyrl-CS" sz="2000" dirty="0"/>
              <a:t>којега </a:t>
            </a:r>
            <a:r>
              <a:rPr lang="sr-Cyrl-CS" sz="2000" dirty="0">
                <a:latin typeface="Times New Roman"/>
                <a:cs typeface="Times New Roman"/>
              </a:rPr>
              <a:t>→</a:t>
            </a:r>
            <a:r>
              <a:rPr lang="sr-Cyrl-CS" sz="2000" dirty="0"/>
              <a:t> ко</a:t>
            </a:r>
            <a:r>
              <a:rPr lang="sr-Cyrl-CS" sz="2000" dirty="0">
                <a:solidFill>
                  <a:schemeClr val="accent1">
                    <a:lumMod val="75000"/>
                  </a:schemeClr>
                </a:solidFill>
              </a:rPr>
              <a:t>е</a:t>
            </a:r>
            <a:r>
              <a:rPr lang="sr-Cyrl-CS" sz="2000" dirty="0"/>
              <a:t>га</a:t>
            </a:r>
            <a:r>
              <a:rPr lang="sr-Cyrl-CS" sz="2000" dirty="0">
                <a:latin typeface="Times New Roman"/>
                <a:cs typeface="Times New Roman"/>
              </a:rPr>
              <a:t>→</a:t>
            </a:r>
            <a:r>
              <a:rPr lang="sr-Cyrl-CS" sz="2000" dirty="0"/>
              <a:t>ко</a:t>
            </a:r>
            <a:r>
              <a:rPr lang="sr-Cyrl-CS" sz="2000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r-Cyrl-CS" sz="2000" dirty="0"/>
              <a:t>га </a:t>
            </a:r>
            <a:r>
              <a:rPr lang="sr-Cyrl-CS" sz="2000" dirty="0">
                <a:latin typeface="Times New Roman"/>
                <a:cs typeface="Times New Roman"/>
              </a:rPr>
              <a:t>→</a:t>
            </a:r>
            <a:r>
              <a:rPr lang="sr-Cyrl-CS" sz="2000" dirty="0"/>
              <a:t> к</a:t>
            </a:r>
            <a:r>
              <a:rPr lang="sr-Cyrl-CS" sz="2000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sr-Cyrl-CS" sz="2000" dirty="0"/>
              <a:t>га </a:t>
            </a:r>
          </a:p>
          <a:p>
            <a:pPr marL="0" indent="0" algn="just">
              <a:buNone/>
            </a:pPr>
            <a:endParaRPr lang="sr-Cyrl-CS" sz="2000" dirty="0"/>
          </a:p>
          <a:p>
            <a:pPr marL="0" indent="0" algn="just">
              <a:buNone/>
            </a:pPr>
            <a:endParaRPr lang="sr-Cyrl-CS" sz="20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sr-Cyrl-CS" sz="2000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CS" sz="2000" u="sng" dirty="0">
                <a:solidFill>
                  <a:schemeClr val="accent1">
                    <a:lumMod val="75000"/>
                  </a:schemeClr>
                </a:solidFill>
              </a:rPr>
              <a:t>Сажимање вокала се не врши у следећим случајевима</a:t>
            </a:r>
            <a:r>
              <a:rPr lang="sr-Cyrl-CS" sz="2000" dirty="0"/>
              <a:t>:</a:t>
            </a:r>
          </a:p>
          <a:p>
            <a:pPr marL="0" indent="0">
              <a:buNone/>
            </a:pPr>
            <a:r>
              <a:rPr lang="sr-Cyrl-CS" sz="2000" dirty="0"/>
              <a:t>1. У </a:t>
            </a:r>
            <a:r>
              <a:rPr lang="sr-Cyrl-CS" sz="2000" dirty="0">
                <a:solidFill>
                  <a:schemeClr val="accent1">
                    <a:lumMod val="75000"/>
                  </a:schemeClr>
                </a:solidFill>
              </a:rPr>
              <a:t>сложеницама</a:t>
            </a:r>
            <a:r>
              <a:rPr lang="sr-Cyrl-CS" sz="2000" dirty="0"/>
              <a:t>: </a:t>
            </a:r>
            <a:r>
              <a:rPr lang="ru-RU" sz="2000" dirty="0"/>
              <a:t>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штрити, једн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к, п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дмаћи, сам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дбрана, ант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ии</a:t>
            </a:r>
            <a:r>
              <a:rPr lang="ru-RU" sz="2000" dirty="0"/>
              <a:t>сторијски</a:t>
            </a:r>
          </a:p>
          <a:p>
            <a:pPr marL="0" indent="0">
              <a:buNone/>
            </a:pPr>
            <a:r>
              <a:rPr lang="sr-Cyrl-CS" sz="2000" dirty="0"/>
              <a:t>2. У </a:t>
            </a:r>
            <a:r>
              <a:rPr lang="ru-RU" sz="2000" dirty="0"/>
              <a:t>падежним облицима неких речи страног порекла: стат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уу</a:t>
            </a:r>
            <a:r>
              <a:rPr lang="ru-RU" sz="2000" dirty="0"/>
              <a:t>, резим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ее</a:t>
            </a:r>
            <a:r>
              <a:rPr lang="ru-RU" sz="2000" dirty="0"/>
              <a:t>, сак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м, интервј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уу</a:t>
            </a:r>
            <a:r>
              <a:rPr lang="ru-RU" sz="2000" dirty="0"/>
              <a:t>, рен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м, Пер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уу, </a:t>
            </a:r>
            <a:r>
              <a:rPr lang="ru-RU" sz="2000" dirty="0"/>
              <a:t>Рус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оо</a:t>
            </a:r>
            <a:r>
              <a:rPr lang="ru-RU" sz="2000" dirty="0"/>
              <a:t>м.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56263" cy="10542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sz="4000" dirty="0">
                <a:solidFill>
                  <a:schemeClr val="bg1"/>
                </a:solidFill>
              </a:rPr>
              <a:t>АСИМИЛАЦИЈА И САЖИМАЊЕ САМОГЛАСНИКА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2134737" y="3048000"/>
            <a:ext cx="914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2802341" y="3565758"/>
            <a:ext cx="152400" cy="8103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2927445" y="3646789"/>
            <a:ext cx="1026994" cy="670673"/>
          </a:xfrm>
          <a:prstGeom prst="curvedUpArrow">
            <a:avLst>
              <a:gd name="adj1" fmla="val 25000"/>
              <a:gd name="adj2" fmla="val 5810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07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610599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sr-Cyrl-RS" sz="3500" b="1" u="sng" dirty="0" smtClean="0"/>
              <a:t>Помоћ </a:t>
            </a:r>
            <a:r>
              <a:rPr lang="sr-Cyrl-RS" sz="3500" b="1" u="sng" dirty="0"/>
              <a:t>при разликовању палатализације од јотовања</a:t>
            </a:r>
            <a:r>
              <a:rPr lang="sr-Cyrl-RS" sz="3500" dirty="0"/>
              <a:t>: пошто у обе гласовне промене у </a:t>
            </a:r>
            <a:r>
              <a:rPr lang="sr-Cyrl-RS" sz="3500" b="1" u="sng" dirty="0">
                <a:solidFill>
                  <a:schemeClr val="accent1">
                    <a:lumMod val="75000"/>
                  </a:schemeClr>
                </a:solidFill>
              </a:rPr>
              <a:t>презенту</a:t>
            </a:r>
            <a:r>
              <a:rPr lang="sr-Cyrl-RS" sz="3500" dirty="0"/>
              <a:t> сугласници К, Г, Х прелазе у Ч, Ж, Ш, морате глагол ставити у </a:t>
            </a:r>
            <a:r>
              <a:rPr lang="sr-Cyrl-RS" sz="3500" b="1" dirty="0">
                <a:solidFill>
                  <a:schemeClr val="accent1">
                    <a:lumMod val="75000"/>
                  </a:schemeClr>
                </a:solidFill>
              </a:rPr>
              <a:t>3. лице множине презента</a:t>
            </a:r>
            <a:r>
              <a:rPr lang="sr-Cyrl-RS" sz="3500" dirty="0"/>
              <a:t>. Ако се у 3. лицу множине уочава промена, онда је реч о јотовању, а ако се у 3. лицу множине не уочава промена, онда је реч о палатализацији.</a:t>
            </a:r>
          </a:p>
          <a:p>
            <a:pPr marL="0" indent="0" algn="just">
              <a:buNone/>
            </a:pPr>
            <a:r>
              <a:rPr lang="sr-Cyrl-RS" sz="3500" u="sng" dirty="0"/>
              <a:t>Пример</a:t>
            </a:r>
            <a:r>
              <a:rPr lang="sr-Cyrl-RS" sz="3500" dirty="0"/>
              <a:t>: а) пе</a:t>
            </a:r>
            <a:r>
              <a:rPr lang="sr-Cyrl-RS" sz="3500" dirty="0">
                <a:solidFill>
                  <a:schemeClr val="accent1">
                    <a:lumMod val="75000"/>
                  </a:schemeClr>
                </a:solidFill>
              </a:rPr>
              <a:t>ч</a:t>
            </a:r>
            <a:r>
              <a:rPr lang="sr-Cyrl-RS" sz="3500" dirty="0"/>
              <a:t>ем (3. л. мн. пе</a:t>
            </a:r>
            <a:r>
              <a:rPr lang="sr-Cyrl-RS" sz="3500" b="1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sr-Cyrl-RS" sz="3500" dirty="0"/>
              <a:t>у) </a:t>
            </a:r>
            <a:r>
              <a:rPr lang="sr-Cyrl-RS" sz="3500" dirty="0">
                <a:latin typeface="Times New Roman"/>
                <a:cs typeface="Times New Roman"/>
              </a:rPr>
              <a:t>→ нема промене у 3. л. мн. → </a:t>
            </a:r>
            <a:r>
              <a:rPr lang="sr-Cyrl-RS" sz="3500" b="1" dirty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палатализација</a:t>
            </a:r>
          </a:p>
          <a:p>
            <a:pPr marL="0" indent="0" algn="just">
              <a:buNone/>
            </a:pPr>
            <a:r>
              <a:rPr lang="sr-Cyrl-RS" sz="3500" dirty="0">
                <a:latin typeface="Times New Roman"/>
                <a:cs typeface="Times New Roman"/>
              </a:rPr>
              <a:t>               б) пла</a:t>
            </a:r>
            <a:r>
              <a:rPr lang="sr-Cyrl-RS" sz="3500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sr-Cyrl-RS" sz="3500" dirty="0">
                <a:latin typeface="Times New Roman"/>
                <a:cs typeface="Times New Roman"/>
              </a:rPr>
              <a:t>ем (3. л. мн. пла</a:t>
            </a:r>
            <a:r>
              <a:rPr lang="sr-Cyrl-RS" sz="35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Ч</a:t>
            </a:r>
            <a:r>
              <a:rPr lang="sr-Cyrl-RS" sz="3500" dirty="0">
                <a:latin typeface="Times New Roman"/>
                <a:cs typeface="Times New Roman"/>
              </a:rPr>
              <a:t>у) → има промене у 3. л. мн.→ </a:t>
            </a:r>
            <a:r>
              <a:rPr lang="sr-Cyrl-RS" sz="3500" b="1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јотовање</a:t>
            </a:r>
            <a:endParaRPr lang="sr-Cyrl-RS" sz="35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AutoNum type="arabicPeriod"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252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9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838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ГОВОРНИ ОРГАНИ</a:t>
            </a:r>
            <a:endParaRPr lang="en-US" dirty="0"/>
          </a:p>
        </p:txBody>
      </p:sp>
      <p:pic>
        <p:nvPicPr>
          <p:cNvPr id="4" name="Content Placeholder 3" descr="C:\Users\lorelaj\Documents\За школу\Језик и граматика\FONETIKA\Zelja copy.jpg"/>
          <p:cNvPicPr>
            <a:picLocks noGrp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066800"/>
            <a:ext cx="3886201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5150" y="1066800"/>
            <a:ext cx="4117849" cy="5410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Гласови настају уз помоћ рада говорних органа.</a:t>
            </a:r>
          </a:p>
          <a:p>
            <a:r>
              <a:rPr lang="ru-RU" dirty="0"/>
              <a:t>Говорни органи се деле на три скупине:</a:t>
            </a:r>
          </a:p>
          <a:p>
            <a:pPr marL="0" indent="0">
              <a:buNone/>
            </a:pPr>
            <a:r>
              <a:rPr lang="ru-RU" dirty="0"/>
              <a:t>1. Апарат за дисање: плућа, трбушни мишићи, душник и дијафрагма. </a:t>
            </a:r>
          </a:p>
          <a:p>
            <a:pPr marL="0" indent="0">
              <a:buNone/>
            </a:pPr>
            <a:r>
              <a:rPr lang="ru-RU" dirty="0"/>
              <a:t>2. Органи који производе гласове: гласне жице, језик, задње непце, предње непце, алвеоле, зуби, усне.</a:t>
            </a:r>
          </a:p>
          <a:p>
            <a:pPr marL="0" indent="0">
              <a:buNone/>
            </a:pPr>
            <a:r>
              <a:rPr lang="ru-RU" dirty="0"/>
              <a:t>3.Резонатори: ждреона дупља, носна дупља, усна дупља.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9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Српски језик има 30 гласова.</a:t>
            </a:r>
          </a:p>
          <a:p>
            <a:pPr algn="just"/>
            <a:r>
              <a:rPr lang="ru-RU" dirty="0"/>
              <a:t>У зависности од тога да ли ваздушна струја наилази на препреку или не, сви гласови се деле на две основне групе:</a:t>
            </a:r>
          </a:p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b="1" dirty="0"/>
              <a:t>самогласници</a:t>
            </a:r>
            <a:r>
              <a:rPr lang="ru-RU" dirty="0"/>
              <a:t> (вокали):  А, Е, И, О, У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b="1" dirty="0"/>
              <a:t>сугласници</a:t>
            </a:r>
            <a:r>
              <a:rPr lang="ru-RU" dirty="0"/>
              <a:t> (консонанти)</a:t>
            </a:r>
          </a:p>
          <a:p>
            <a:pPr algn="just"/>
            <a:r>
              <a:rPr lang="ru-RU" dirty="0"/>
              <a:t>При изговору вокала ваздушна струја не наилази на препреку у усној дупљи, а при изговору сугласника препрека се јавља.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Поред поделе на самогласнике и сугласнике, постоји и подела сугласника. </a:t>
            </a:r>
            <a:r>
              <a:rPr lang="ru-RU" b="1" u="sng" dirty="0"/>
              <a:t>Сугласници</a:t>
            </a:r>
            <a:r>
              <a:rPr lang="ru-RU" dirty="0"/>
              <a:t> се деле на две групе:</a:t>
            </a:r>
          </a:p>
          <a:p>
            <a:pPr marL="0" indent="0" algn="just">
              <a:buNone/>
            </a:pPr>
            <a:r>
              <a:rPr lang="ru-RU" dirty="0"/>
              <a:t>1. сонанти :  В, Р, Ј, Л, Љ, М, Н, Њ</a:t>
            </a:r>
          </a:p>
          <a:p>
            <a:pPr marL="0" indent="0" algn="just">
              <a:buNone/>
            </a:pPr>
            <a:r>
              <a:rPr lang="ru-RU" dirty="0"/>
              <a:t>2. прави сугласници (шумни гласови)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ПОДЕЛА ГЛАСОВА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6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199" cy="43735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/>
              <a:t>Има их 5: А, Е, И, О, У</a:t>
            </a:r>
          </a:p>
          <a:p>
            <a:r>
              <a:rPr lang="sr-Cyrl-RS" dirty="0"/>
              <a:t>При изговору самогласника ваздушна струја </a:t>
            </a:r>
            <a:r>
              <a:rPr lang="sr-Cyrl-RS" u="sng" dirty="0"/>
              <a:t>не наилази на препреку.</a:t>
            </a:r>
          </a:p>
          <a:p>
            <a:r>
              <a:rPr lang="sr-Cyrl-RS" dirty="0"/>
              <a:t>Самогласници се чују као </a:t>
            </a:r>
            <a:r>
              <a:rPr lang="sr-Cyrl-RS" b="1" dirty="0"/>
              <a:t>тонови</a:t>
            </a:r>
            <a:r>
              <a:rPr lang="sr-Cyrl-RS" dirty="0"/>
              <a:t> (могу се певати).</a:t>
            </a:r>
          </a:p>
          <a:p>
            <a:r>
              <a:rPr lang="sr-Cyrl-RS" dirty="0"/>
              <a:t>Самогласници су </a:t>
            </a:r>
            <a:r>
              <a:rPr lang="sr-Cyrl-RS" b="1" dirty="0"/>
              <a:t>нелокализовани гласови</a:t>
            </a:r>
            <a:r>
              <a:rPr lang="sr-Cyrl-RS" dirty="0"/>
              <a:t> – не зна се тачно место где настају.</a:t>
            </a:r>
          </a:p>
          <a:p>
            <a:r>
              <a:rPr lang="sr-Cyrl-RS" dirty="0"/>
              <a:t>Сви самогласници су </a:t>
            </a:r>
            <a:r>
              <a:rPr lang="sr-Cyrl-RS" b="1" dirty="0"/>
              <a:t>звучни гласови </a:t>
            </a:r>
            <a:r>
              <a:rPr lang="sr-Cyrl-RS" dirty="0"/>
              <a:t>(гласне жице трепере при њиховом изговору).</a:t>
            </a:r>
          </a:p>
          <a:p>
            <a:r>
              <a:rPr lang="sr-Cyrl-RS" dirty="0"/>
              <a:t>Сви самогласници су </a:t>
            </a:r>
            <a:r>
              <a:rPr lang="sr-Cyrl-RS" b="1" dirty="0"/>
              <a:t>носиоци слога </a:t>
            </a:r>
            <a:r>
              <a:rPr lang="sr-Cyrl-RS" dirty="0"/>
              <a:t>– када делимо реч на слогове, граница између слогова најчешће је иза самогласника (ли-ва-да).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САМОГЛАСНИЦИ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0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sr-Cyrl-RS" dirty="0"/>
              <a:t>Сугласници се деле на 2 групе:</a:t>
            </a:r>
          </a:p>
          <a:p>
            <a:pPr marL="457200" indent="-457200" algn="just">
              <a:buAutoNum type="arabicPeriod"/>
            </a:pPr>
            <a:r>
              <a:rPr lang="sr-Cyrl-RS" dirty="0"/>
              <a:t>Прави сугласници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dirty="0"/>
              <a:t>Сонанти</a:t>
            </a:r>
          </a:p>
          <a:p>
            <a:pPr algn="just"/>
            <a:r>
              <a:rPr lang="sr-Cyrl-RS" dirty="0"/>
              <a:t>Разлика између ове две групе сугласника је у вези са превазилажењем препреке која се јавља при проласку ваздушне струје.</a:t>
            </a:r>
          </a:p>
          <a:p>
            <a:pPr algn="just"/>
            <a:r>
              <a:rPr lang="ru-RU" dirty="0"/>
              <a:t>При изговору сонаната постоји препрека, али је ваздушна струја слободно заобилази, а при изговору правих сугласника препрека се савладава.</a:t>
            </a:r>
          </a:p>
          <a:p>
            <a:endParaRPr lang="sr-Cyrl-RS" dirty="0"/>
          </a:p>
          <a:p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СУГЛАСНИЦИ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1"/>
            <a:ext cx="8381999" cy="40385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/>
              <a:t>Има их 17: Б, П, Д, Т, С, З, Ц, Ч, Ђ, Ж, Ш, Ћ, Ђ, К, Г, Х, Ф</a:t>
            </a:r>
          </a:p>
          <a:p>
            <a:r>
              <a:rPr lang="sr-Cyrl-RS" dirty="0"/>
              <a:t>При изговору сугласника ваздушна струја наилази на препреку и савладава је.</a:t>
            </a:r>
          </a:p>
          <a:p>
            <a:r>
              <a:rPr lang="sr-Cyrl-RS" dirty="0"/>
              <a:t>Прави сугласници се чују као </a:t>
            </a:r>
            <a:r>
              <a:rPr lang="sr-Cyrl-RS" b="1" dirty="0"/>
              <a:t>шумови</a:t>
            </a:r>
            <a:r>
              <a:rPr lang="sr-Cyrl-RS" dirty="0"/>
              <a:t>.</a:t>
            </a:r>
          </a:p>
          <a:p>
            <a:r>
              <a:rPr lang="sr-Cyrl-RS" dirty="0"/>
              <a:t>Прави сугласници су </a:t>
            </a:r>
            <a:r>
              <a:rPr lang="sr-Cyrl-RS" b="1" dirty="0"/>
              <a:t>локализовани гласови </a:t>
            </a:r>
            <a:r>
              <a:rPr lang="sr-Cyrl-RS" dirty="0"/>
              <a:t>– зна се тачно место где настају.</a:t>
            </a:r>
          </a:p>
          <a:p>
            <a:r>
              <a:rPr lang="sr-Cyrl-RS" dirty="0"/>
              <a:t>Неки прави сугласници су звучни, а неки су безвучни.</a:t>
            </a:r>
          </a:p>
          <a:p>
            <a:r>
              <a:rPr lang="sr-Cyrl-RS" dirty="0"/>
              <a:t>Прави сугласници </a:t>
            </a:r>
            <a:r>
              <a:rPr lang="sr-Cyrl-RS" b="1" dirty="0"/>
              <a:t>нису носиоци слога</a:t>
            </a:r>
            <a:r>
              <a:rPr lang="sr-Cyrl-RS" dirty="0"/>
              <a:t>.</a:t>
            </a:r>
          </a:p>
          <a:p>
            <a:endParaRPr lang="sr-Cyrl-RS" dirty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ПРАВИ СУГЛАСНИЦИ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/>
              <a:t>Има их 8: Ј, В, Љ, Њ, М, Н, Л, Р</a:t>
            </a:r>
          </a:p>
          <a:p>
            <a:r>
              <a:rPr lang="sr-Cyrl-RS" dirty="0"/>
              <a:t>При изговору сонаната ваздушна струја наилази на препреку, али је заобилази.</a:t>
            </a:r>
          </a:p>
          <a:p>
            <a:r>
              <a:rPr lang="sr-Cyrl-RS" dirty="0"/>
              <a:t>Сонанти се чују као </a:t>
            </a:r>
            <a:r>
              <a:rPr lang="sr-Cyrl-RS" b="1" dirty="0"/>
              <a:t>тонови праћени шумом</a:t>
            </a:r>
            <a:r>
              <a:rPr lang="sr-Cyrl-RS" dirty="0"/>
              <a:t>.</a:t>
            </a:r>
          </a:p>
          <a:p>
            <a:r>
              <a:rPr lang="sr-Cyrl-RS" dirty="0"/>
              <a:t>Сонанти су </a:t>
            </a:r>
            <a:r>
              <a:rPr lang="sr-Cyrl-RS" b="1" dirty="0"/>
              <a:t>локализовани гласови </a:t>
            </a:r>
            <a:r>
              <a:rPr lang="sr-Cyrl-RS" dirty="0"/>
              <a:t>– знамо место на коме настају.</a:t>
            </a:r>
          </a:p>
          <a:p>
            <a:r>
              <a:rPr lang="sr-Cyrl-RS" dirty="0"/>
              <a:t>Сви сонанти су </a:t>
            </a:r>
            <a:r>
              <a:rPr lang="sr-Cyrl-RS" b="1" dirty="0"/>
              <a:t>звучни гласови </a:t>
            </a:r>
            <a:r>
              <a:rPr lang="sr-Cyrl-RS" dirty="0"/>
              <a:t>– при њиховом изговору гласне жице трепере.</a:t>
            </a:r>
          </a:p>
          <a:p>
            <a:r>
              <a:rPr lang="sr-Cyrl-RS" b="1" dirty="0"/>
              <a:t>Неки сонанти могу бити носиоца слога </a:t>
            </a:r>
            <a:r>
              <a:rPr lang="sr-Cyrl-RS" dirty="0"/>
              <a:t>(Р, Л, Н – р-ва-ње, би-ци-кл, Њу-тн).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56263" cy="1054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СОНАНТИ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92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85344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828800"/>
          </a:xfr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ПОДЕЛА СУГЛАСНИКА ПО МЕСТУ ИЗГОВОРА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89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206</TotalTime>
  <Words>2489</Words>
  <Application>Microsoft Office PowerPoint</Application>
  <PresentationFormat>On-screen Show (4:3)</PresentationFormat>
  <Paragraphs>229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 Antiqua</vt:lpstr>
      <vt:lpstr>Calibri</vt:lpstr>
      <vt:lpstr>Times New Roman</vt:lpstr>
      <vt:lpstr>Wingdings</vt:lpstr>
      <vt:lpstr>Hardcover</vt:lpstr>
      <vt:lpstr> - ФОНЕТИКА -   ПОДЕЛА ГЛАСОВА И ГЛАСОВНЕ ПРОМЕНЕ</vt:lpstr>
      <vt:lpstr>ФОНЕТИКА</vt:lpstr>
      <vt:lpstr>ГОВОРНИ ОРГАНИ</vt:lpstr>
      <vt:lpstr>ПОДЕЛА ГЛАСОВА</vt:lpstr>
      <vt:lpstr>САМОГЛАСНИЦИ</vt:lpstr>
      <vt:lpstr>СУГЛАСНИЦИ</vt:lpstr>
      <vt:lpstr>ПРАВИ СУГЛАСНИЦИ</vt:lpstr>
      <vt:lpstr>СОНАНТИ</vt:lpstr>
      <vt:lpstr>ПОДЕЛА СУГЛАСНИКА ПО МЕСТУ ИЗГОВОРА</vt:lpstr>
      <vt:lpstr>ПОДЕЛА СУГЛАСНИКА ПО ЗВУЧНОСТИ</vt:lpstr>
      <vt:lpstr>ГЛАСОВНЕ ПРОМЕНЕ</vt:lpstr>
      <vt:lpstr>ЈЕДНАЧЕЊЕ СУГЛАСНИКА ПО ЗВУЧНОСТИ</vt:lpstr>
      <vt:lpstr>ЈЕДНАЧЕЊЕ СУГЛАСНИКА ПО МЕСТУ ТВОРБЕ/МЕСТУ ИЗГОВОРА</vt:lpstr>
      <vt:lpstr>ПАЛАТАЛИЗАЦИЈА</vt:lpstr>
      <vt:lpstr>ПАЛАТАЛИЗАЦИЈА</vt:lpstr>
      <vt:lpstr>СИБИЛАРИЗАЦИЈА</vt:lpstr>
      <vt:lpstr>ЈОТОВАЊЕ</vt:lpstr>
      <vt:lpstr>ЈОТОВАЊЕ</vt:lpstr>
      <vt:lpstr>ГУБЉЕЊЕ СУГЛАСНИКА</vt:lpstr>
      <vt:lpstr>НЕПОСТОЈАНО А</vt:lpstr>
      <vt:lpstr>ПРОМЕНА Л у О</vt:lpstr>
      <vt:lpstr>АСИМИЛАЦИЈА И САЖИМАЊЕ САМОГЛАСНИКА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 ПОДЕЛА ГЛАСОВА И ГЛАСОВНЕ ПРОМЕНЕ</dc:title>
  <dc:creator>lorelaj</dc:creator>
  <cp:lastModifiedBy>JokerMan HD</cp:lastModifiedBy>
  <cp:revision>26</cp:revision>
  <dcterms:created xsi:type="dcterms:W3CDTF">2020-06-10T09:17:10Z</dcterms:created>
  <dcterms:modified xsi:type="dcterms:W3CDTF">2021-01-16T17:09:22Z</dcterms:modified>
</cp:coreProperties>
</file>