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4" y="174568"/>
            <a:ext cx="8791575" cy="64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6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6136" y="74506"/>
            <a:ext cx="68405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/>
                <a:solidFill>
                  <a:schemeClr val="accent3"/>
                </a:solidFill>
                <a:effectLst/>
              </a:rPr>
              <a:t>Термин романтизам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7017" y="1302387"/>
            <a:ext cx="97868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Немачки: </a:t>
            </a:r>
            <a:r>
              <a:rPr lang="sr-Latn-CS" altLang="sr-Latn-RS" i="1" dirty="0">
                <a:solidFill>
                  <a:srgbClr val="C00000"/>
                </a:solidFill>
              </a:rPr>
              <a:t>Romantik</a:t>
            </a:r>
          </a:p>
          <a:p>
            <a:r>
              <a:rPr lang="ru-RU" dirty="0" smtClean="0"/>
              <a:t>Француски: </a:t>
            </a:r>
            <a:r>
              <a:rPr lang="sr-Latn-CS" altLang="sr-Latn-RS" i="1" dirty="0">
                <a:solidFill>
                  <a:srgbClr val="C00000"/>
                </a:solidFill>
              </a:rPr>
              <a:t>romantisme</a:t>
            </a:r>
          </a:p>
          <a:p>
            <a:r>
              <a:rPr lang="ru-RU" dirty="0" smtClean="0"/>
              <a:t>Енглески:  </a:t>
            </a:r>
            <a:r>
              <a:rPr lang="sr-Latn-CS" altLang="sr-Latn-RS" i="1" dirty="0" smtClean="0">
                <a:solidFill>
                  <a:srgbClr val="C00000"/>
                </a:solidFill>
              </a:rPr>
              <a:t>romanticism</a:t>
            </a:r>
            <a:endParaRPr lang="sr-Cyrl-RS" altLang="sr-Latn-RS" i="1" dirty="0" smtClean="0">
              <a:solidFill>
                <a:srgbClr val="C00000"/>
              </a:solidFill>
            </a:endParaRPr>
          </a:p>
          <a:p>
            <a:endParaRPr lang="sr-Latn-CS" altLang="sr-Latn-RS" i="1" dirty="0">
              <a:solidFill>
                <a:srgbClr val="C00000"/>
              </a:solidFill>
            </a:endParaRPr>
          </a:p>
          <a:p>
            <a:r>
              <a:rPr lang="ru-RU" sz="2800" dirty="0" smtClean="0"/>
              <a:t>Као </a:t>
            </a:r>
            <a:r>
              <a:rPr lang="ru-RU" sz="2800" dirty="0"/>
              <a:t>термин реч “романтичан” јавља се веома рано, још у </a:t>
            </a:r>
            <a:r>
              <a:rPr lang="ru-RU" sz="2800" dirty="0" smtClean="0"/>
              <a:t>17. </a:t>
            </a:r>
            <a:r>
              <a:rPr lang="ru-RU" sz="2800" dirty="0"/>
              <a:t>и </a:t>
            </a:r>
            <a:r>
              <a:rPr lang="ru-RU" sz="2800" dirty="0" smtClean="0"/>
              <a:t>18. </a:t>
            </a:r>
            <a:r>
              <a:rPr lang="ru-RU" sz="2800" dirty="0"/>
              <a:t>веку, када означава све оне књижевне појаве, пре свега у ренесансној књижевности Шпаније и Италије, које су супротне античкој књижевности и европској која је изграђена по узору на класичне писце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dirty="0" smtClean="0"/>
              <a:t>Све </a:t>
            </a:r>
            <a:r>
              <a:rPr lang="ru-RU" sz="2800" dirty="0"/>
              <a:t>што је у уметности </a:t>
            </a:r>
            <a:r>
              <a:rPr lang="ru-RU" sz="2800" u="sng" dirty="0">
                <a:solidFill>
                  <a:srgbClr val="FF0000"/>
                </a:solidFill>
              </a:rPr>
              <a:t>чудесно, фантастично, сањалачко, сентиментално, пустоловно и мистично </a:t>
            </a:r>
            <a:r>
              <a:rPr lang="ru-RU" sz="2800" dirty="0"/>
              <a:t>добија ознаку романтично.</a:t>
            </a:r>
          </a:p>
        </p:txBody>
      </p:sp>
    </p:spTree>
    <p:extLst>
      <p:ext uri="{BB962C8B-B14F-4D97-AF65-F5344CB8AC3E}">
        <p14:creationId xmlns:p14="http://schemas.microsoft.com/office/powerpoint/2010/main" val="323195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463" y="174258"/>
            <a:ext cx="6757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/>
                <a:solidFill>
                  <a:schemeClr val="accent3"/>
                </a:solidFill>
                <a:effectLst/>
              </a:rPr>
              <a:t>Одлике романтизма: 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367" y="1097588"/>
            <a:ext cx="11712633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Потпуна и ничим ограничена </a:t>
            </a: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слобода у стварању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Ствара се </a:t>
            </a: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култ песника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 као генија, богом одабраног, усамљеног и несхваћеног. 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Велико </a:t>
            </a: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присуство маште и јаких емоција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 у делима (страственост у љубави и патњи, снажна револуционарна расположења)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Наглашена субјективност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 у доживљавању света и човека и начину приповедања. 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Незадовољство животом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 и постојећом друштвеном стварношћу, коју песникова необуздана машта или одбацује, или улепшава.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Окренутост </a:t>
            </a:r>
            <a:r>
              <a:rPr lang="sr-Cyrl-CS" dirty="0" smtClean="0">
                <a:latin typeface="Calibri" panose="020F0502020204030204" pitchFamily="34" charset="0"/>
                <a:ea typeface="Calibri" panose="020F0502020204030204" pitchFamily="34" charset="0"/>
              </a:rPr>
              <a:t>природи 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и </a:t>
            </a: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култ природе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, јер је извор многих тајанствених појава и лепота; она нуди неслућену слободу и спокојство песнику, за разлику од друштва у коме царује лаж, неправда, лицемерје и неслобода. 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Слави се борба, слобода, хероизам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 и пати због ропства туђег народа, што понекад прелази у </a:t>
            </a:r>
            <a:r>
              <a:rPr lang="sr-Cyrl-CS" i="1" dirty="0">
                <a:latin typeface="Calibri" panose="020F0502020204030204" pitchFamily="34" charset="0"/>
                <a:ea typeface="Calibri" panose="020F0502020204030204" pitchFamily="34" charset="0"/>
              </a:rPr>
              <a:t>светски бол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Јавља се несебична </a:t>
            </a: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љубав према властитом народу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 и његовој историји, према култури и посебно према језику и народним умотворинама. 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Основни принцип ромнтичара је : </a:t>
            </a: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важна је лепота дела, а не његова садржина и порука. 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Стил је херојски патетичан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. Од стилских фигура јављају се </a:t>
            </a:r>
            <a:r>
              <a:rPr lang="sr-Cyrl-CS" b="1" dirty="0">
                <a:latin typeface="Calibri" panose="020F0502020204030204" pitchFamily="34" charset="0"/>
                <a:ea typeface="Calibri" panose="020F0502020204030204" pitchFamily="34" charset="0"/>
              </a:rPr>
              <a:t>поређење, хипербола, реторско питање, екскламација, апострофа, анафора, контраст</a:t>
            </a:r>
            <a:r>
              <a:rPr lang="sr-Cyrl-CS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7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099" y="199197"/>
            <a:ext cx="7266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/>
                <a:solidFill>
                  <a:schemeClr val="accent3"/>
                </a:solidFill>
                <a:effectLst/>
              </a:rPr>
              <a:t>Особеност романтизма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9817" y="1640254"/>
            <a:ext cx="1071787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*</a:t>
            </a:r>
            <a:r>
              <a:rPr lang="ru-RU" sz="3200" dirty="0" smtClean="0"/>
              <a:t> </a:t>
            </a:r>
            <a:r>
              <a:rPr lang="ru-RU" sz="2800" dirty="0" smtClean="0"/>
              <a:t>ИРАЦИОНАЛИЗАМ </a:t>
            </a:r>
            <a:endParaRPr lang="ru-RU" sz="2800" dirty="0"/>
          </a:p>
          <a:p>
            <a:r>
              <a:rPr lang="ru-RU" sz="2800" dirty="0" smtClean="0"/>
              <a:t>* МИСТИЧНОСТ</a:t>
            </a:r>
            <a:endParaRPr lang="ru-RU" sz="2800" dirty="0"/>
          </a:p>
          <a:p>
            <a:r>
              <a:rPr lang="ru-RU" sz="2800" dirty="0" smtClean="0"/>
              <a:t>* СТВАРАЛАЧКУ </a:t>
            </a:r>
            <a:r>
              <a:rPr lang="ru-RU" sz="2800" dirty="0"/>
              <a:t>СНАГУ МАШТЕ</a:t>
            </a:r>
          </a:p>
          <a:p>
            <a:r>
              <a:rPr lang="ru-RU" sz="2800" dirty="0" smtClean="0"/>
              <a:t>* ЕМОЦИЈЕ</a:t>
            </a:r>
            <a:endParaRPr lang="ru-RU" sz="2800" dirty="0"/>
          </a:p>
          <a:p>
            <a:r>
              <a:rPr lang="ru-RU" sz="2800" dirty="0" smtClean="0"/>
              <a:t>* РАЗБИЈЕНОСТ</a:t>
            </a:r>
            <a:r>
              <a:rPr lang="ru-RU" sz="2800" dirty="0"/>
              <a:t>, ФРАГМЕНТАРНОСТ И НЕДОВРШЕНОСТ ОСТВАРЕЊА</a:t>
            </a:r>
          </a:p>
          <a:p>
            <a:r>
              <a:rPr lang="ru-RU" sz="2800" dirty="0" smtClean="0"/>
              <a:t>* МЕШАВИНУ </a:t>
            </a:r>
            <a:r>
              <a:rPr lang="ru-RU" sz="2800" dirty="0"/>
              <a:t>СТИЛСКИХ СРЕДСТАВА И КЊИЖЕВНИХ ВРСТА</a:t>
            </a:r>
            <a:r>
              <a:rPr lang="ru-R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33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3905" y="1094569"/>
            <a:ext cx="104657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Уместо некадашње објективности, сређености и тачно утврђених правила, романтичари прокламују </a:t>
            </a:r>
            <a:r>
              <a:rPr lang="ru-RU" sz="2800" dirty="0">
                <a:solidFill>
                  <a:srgbClr val="FF0000"/>
                </a:solidFill>
              </a:rPr>
              <a:t>потпуну слободу у књижевном стварању </a:t>
            </a:r>
            <a:r>
              <a:rPr lang="ru-RU" sz="2800" dirty="0"/>
              <a:t>и заузимају крајње </a:t>
            </a:r>
            <a:r>
              <a:rPr lang="ru-RU" sz="2800" dirty="0">
                <a:solidFill>
                  <a:srgbClr val="FF0000"/>
                </a:solidFill>
              </a:rPr>
              <a:t>субјективан став према животу и стварности</a:t>
            </a:r>
            <a:r>
              <a:rPr lang="ru-RU" sz="2800" dirty="0"/>
              <a:t>. Они у својим делима нису сликали животне појаве у њиховој објективној истинитости, већ су </a:t>
            </a:r>
            <a:r>
              <a:rPr lang="ru-RU" sz="2800" u="sng" dirty="0"/>
              <a:t>снагом осећања и маште преиначавали стварност онако како је то одговарало њиховом расположењу и утисцима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Такав </a:t>
            </a:r>
            <a:r>
              <a:rPr lang="ru-RU" sz="2800" dirty="0"/>
              <a:t>субјективан став према животним збивањима заснован је на наглашеном </a:t>
            </a:r>
            <a:r>
              <a:rPr lang="ru-RU" sz="2800" dirty="0">
                <a:solidFill>
                  <a:srgbClr val="FF0000"/>
                </a:solidFill>
              </a:rPr>
              <a:t>истицању човековог ЈА</a:t>
            </a:r>
            <a:r>
              <a:rPr lang="ru-RU" sz="2800" dirty="0"/>
              <a:t>, човекове личности, чији узбуђени унутрашњи свет постаје централна тема свих романтичара.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45845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2699" y="576226"/>
            <a:ext cx="102689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Извор уметничког стварања траже у </a:t>
            </a:r>
            <a:r>
              <a:rPr lang="ru-RU" sz="3200" dirty="0" smtClean="0"/>
              <a:t>ИСТОРИЈИ</a:t>
            </a:r>
            <a:r>
              <a:rPr lang="ru-RU" sz="3200" dirty="0"/>
              <a:t>, </a:t>
            </a:r>
            <a:r>
              <a:rPr lang="ru-RU" sz="3200" dirty="0" smtClean="0"/>
              <a:t>ФОЛКЛОРУ</a:t>
            </a:r>
            <a:r>
              <a:rPr lang="ru-RU" sz="3200" dirty="0"/>
              <a:t>.</a:t>
            </a:r>
            <a:br>
              <a:rPr lang="ru-RU" sz="3200" dirty="0"/>
            </a:br>
            <a:endParaRPr lang="ru-RU" sz="3200" dirty="0"/>
          </a:p>
          <a:p>
            <a:r>
              <a:rPr lang="ru-RU" sz="3200" dirty="0" smtClean="0"/>
              <a:t>У </a:t>
            </a:r>
            <a:r>
              <a:rPr lang="ru-RU" sz="3200" dirty="0"/>
              <a:t>чежњи за лепшим животом романтичари беже од стварности у ПРОШЛОСТ, ДИВЉЕ ПРЕДЕЛЕ ПРИРОДЕ, ЕГЗОТИЧНЕ ПРЕДЕЛЕ ИСТОКА, СВЕТ ЧУДЕСНОГ И ФАНТАСТИЧНОГ, МАШТУ И СНОВЕ.</a:t>
            </a:r>
            <a:br>
              <a:rPr lang="ru-RU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451185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009" y="98213"/>
            <a:ext cx="11162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/>
                <a:solidFill>
                  <a:schemeClr val="accent3"/>
                </a:solidFill>
                <a:effectLst/>
              </a:rPr>
              <a:t>Романтизам у српској књижевности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8267" y="1084578"/>
            <a:ext cx="98890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Романтизам у српској књижевности траје </a:t>
            </a:r>
            <a:r>
              <a:rPr lang="ru-RU" dirty="0"/>
              <a:t>од треће деценије 19. века, па до </a:t>
            </a:r>
            <a:r>
              <a:rPr lang="ru-RU" dirty="0" smtClean="0"/>
              <a:t>седамдесетих </a:t>
            </a:r>
            <a:r>
              <a:rPr lang="ru-RU" dirty="0"/>
              <a:t>година 19. века.</a:t>
            </a:r>
          </a:p>
          <a:p>
            <a:endParaRPr lang="ru-RU" dirty="0"/>
          </a:p>
          <a:p>
            <a:r>
              <a:rPr lang="ru-RU" dirty="0"/>
              <a:t>Код нас се класицизам (као утицај, а не као правац) јавља код Стерије (и романтичар и реалиста и класициста), Симе Милутиновића</a:t>
            </a:r>
            <a:r>
              <a:rPr lang="ru-RU" dirty="0" smtClean="0"/>
              <a:t>... </a:t>
            </a:r>
            <a:r>
              <a:rPr lang="ru-RU" dirty="0"/>
              <a:t>Романтизам се јавља након књижевности просветитељства.</a:t>
            </a:r>
          </a:p>
          <a:p>
            <a:endParaRPr lang="ru-RU" dirty="0"/>
          </a:p>
          <a:p>
            <a:r>
              <a:rPr lang="ru-RU" dirty="0"/>
              <a:t>Биле су 2 фазе у романтизму:</a:t>
            </a:r>
          </a:p>
          <a:p>
            <a:endParaRPr lang="ru-RU" dirty="0"/>
          </a:p>
          <a:p>
            <a:r>
              <a:rPr lang="ru-RU" dirty="0" smtClean="0"/>
              <a:t>* </a:t>
            </a:r>
            <a:r>
              <a:rPr lang="ru-RU" dirty="0" smtClean="0">
                <a:solidFill>
                  <a:srgbClr val="FF0000"/>
                </a:solidFill>
              </a:rPr>
              <a:t>рани </a:t>
            </a:r>
            <a:r>
              <a:rPr lang="ru-RU" dirty="0">
                <a:solidFill>
                  <a:srgbClr val="FF0000"/>
                </a:solidFill>
              </a:rPr>
              <a:t>романтизам </a:t>
            </a:r>
            <a:r>
              <a:rPr lang="ru-RU" dirty="0"/>
              <a:t>или предромантизам, код нас се зове још и рани патријархални, представници су били Вук Караџић, Његош, Сима Милутиновић Сарајлија, Прота Матеја Ненадовић; они се ослањају на народно стваралаштво које је подигнуто на виши ниво.</a:t>
            </a:r>
          </a:p>
          <a:p>
            <a:r>
              <a:rPr lang="ru-RU" dirty="0" smtClean="0"/>
              <a:t>* </a:t>
            </a:r>
            <a:r>
              <a:rPr lang="ru-RU" dirty="0" smtClean="0">
                <a:solidFill>
                  <a:srgbClr val="FF0000"/>
                </a:solidFill>
              </a:rPr>
              <a:t>развијени </a:t>
            </a:r>
            <a:r>
              <a:rPr lang="ru-RU" dirty="0">
                <a:solidFill>
                  <a:srgbClr val="FF0000"/>
                </a:solidFill>
              </a:rPr>
              <a:t>романтизам</a:t>
            </a:r>
            <a:r>
              <a:rPr lang="ru-RU" dirty="0"/>
              <a:t>, представници су Бранко Радичевић, Ђура Јакшић, Јован Јовановић Змај и Лаза Костић.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6642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22</TotalTime>
  <Words>525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PCuser</dc:creator>
  <cp:lastModifiedBy>PCuser</cp:lastModifiedBy>
  <cp:revision>3</cp:revision>
  <dcterms:created xsi:type="dcterms:W3CDTF">2019-12-10T14:53:55Z</dcterms:created>
  <dcterms:modified xsi:type="dcterms:W3CDTF">2019-12-10T15:16:37Z</dcterms:modified>
</cp:coreProperties>
</file>