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7987" y="407469"/>
            <a:ext cx="10077278" cy="914255"/>
          </a:xfrm>
        </p:spPr>
        <p:txBody>
          <a:bodyPr/>
          <a:lstStyle/>
          <a:p>
            <a:r>
              <a:rPr lang="sr-Cyrl-RS" dirty="0" smtClean="0"/>
              <a:t>СЕРГЕЈ ЈЕСЕЊИН: Писмо мајци</a:t>
            </a:r>
            <a:endParaRPr lang="sr-Latn-R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030" y="1450744"/>
            <a:ext cx="6085522" cy="4609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157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00573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Белешка о аутору</a:t>
            </a:r>
          </a:p>
          <a:p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Сергеј Александрович Јесењин био је један од најпознатијих и најутицајнијих руских песника. Родио се 1895. године у Константинову,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 завршио четворогодишњу основну школу, а онда у селу Спас Клепки црквено- учитељску школу. У Москви је уписао пучко свеучилиште, али </a:t>
            </a:r>
            <a:r>
              <a:rPr lang="ru-R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није завршио студије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 малих ногу писао је поезију, већ са девет година, али се с њоме почео озбиљније бавити 1915. године, када је у Петрограду ушао у књижевне кругове, који су у њему пробудили страст за поезијом којом обилују сеоски мотиви.</a:t>
            </a:r>
          </a:p>
          <a:p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Јесењин је био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познат по свом боемском, готово раскалашном животу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За живота је </a:t>
            </a:r>
            <a:r>
              <a:rPr lang="ru-R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имао четири брака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међу којима је најпознатији онај са славном америчком балерином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Исадором Данкан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 којом се у годину дана оженио, пропутовао Еуропу, преселио се у Америку, развео и опет вратио у Русију. </a:t>
            </a:r>
            <a:r>
              <a:rPr lang="ru-R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Четврти брак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 му је 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унуком Лава Толстоја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Софијом Андрејевном Толстој. Након Јесењинове смрти, она је преузела права над његовим делима и побринула се да снажно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одјекну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свету.</a:t>
            </a:r>
          </a:p>
          <a:p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7490" y="3907638"/>
            <a:ext cx="2128309" cy="259740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7932" y="3773431"/>
            <a:ext cx="3769783" cy="2807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272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3133" y="366048"/>
            <a:ext cx="1209886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Јесењинов начин живота, испуњен бурном боемштином, пороцима, љубавним авантурама, али и меланхолијом, пропитивањем смисла живота и на крају осећајем несреће, постао је синоним за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покрет назван “јесењштина”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којим се поводила младеж, често уметничка, након Јесењинове смрти.</a:t>
            </a:r>
          </a:p>
          <a:p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време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имажинизма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покрета који је Јесењин и започео, објавио је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збирку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песама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Исповест мангупа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поему “Пугачов” и друге. Његове </a:t>
            </a:r>
            <a:r>
              <a:rPr lang="ru-R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најпознатије песме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 “</a:t>
            </a: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Песма о керуши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Исповест мангупа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Молитва за умрле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Писмо мајци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Кавана Москва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и његова последња песма “</a:t>
            </a: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Довиђења, драги, довиђења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коју је написао своме пријатељу Виктору Ерлиху и то крвљу из својих вена. Чак му је лично уручио ту песму, правдајући се да је написана крвљу јер у соби није имао мастила. То вече Јесењин је у својој хотелској соби починио троструко самоубојство – пререзао је жиле, обесио се и изгорео од паре из цеви парног грејања. Било је то 28. децембра 1925.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године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70-их и 80-их година прошлог века Јесењиново самоубиство доведено је у питање и сумњало се да је оно било прикривено убиство од стране Стаљинове владе. 2009. године криминалистички експерименти показали су да је самоубиство овог важног песника заправо било намештено.</a:t>
            </a:r>
            <a:endParaRPr lang="sr-Latn-R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088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89698" y="848267"/>
            <a:ext cx="4765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dirty="0"/>
              <a:t>https://www.youtube.com/watch?v=JQLAuIEo748</a:t>
            </a:r>
          </a:p>
        </p:txBody>
      </p:sp>
      <p:sp>
        <p:nvSpPr>
          <p:cNvPr id="3" name="Rectangle 2"/>
          <p:cNvSpPr/>
          <p:nvPr/>
        </p:nvSpPr>
        <p:spPr>
          <a:xfrm>
            <a:off x="1689698" y="1859032"/>
            <a:ext cx="4815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dirty="0"/>
              <a:t>https://www.youtube.com/watch?v=v86v7z95mzE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89698" y="1409315"/>
            <a:ext cx="2898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Група Болеро: Писмо мајци</a:t>
            </a:r>
            <a:endParaRPr lang="sr-Latn-RS" dirty="0"/>
          </a:p>
        </p:txBody>
      </p:sp>
      <p:sp>
        <p:nvSpPr>
          <p:cNvPr id="5" name="Rectangle 4"/>
          <p:cNvSpPr/>
          <p:nvPr/>
        </p:nvSpPr>
        <p:spPr>
          <a:xfrm>
            <a:off x="2075411" y="2869797"/>
            <a:ext cx="80661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Кажу да је Јесењину највише значила мајка Татјана Фјодоровна: кад му је било најтеже, враћао се њој – и мислима, и стихом, а увек срцем. Сестра Шура је писала у својим успоменама: њихова мајка је била неписмена, читав живот је провела у селу, али је дивно разумела и дубоко осећала песме свога сина. Кад је долазио у село, Сергеј јој је радо читао нове песме, а с његовим збиркама у руци сестре Каћа и Шура проводиле су вечери. Загледана у сина и </a:t>
            </a:r>
            <a:r>
              <a:rPr lang="ru-RU" dirty="0" smtClean="0"/>
              <a:t>кћерке, </a:t>
            </a:r>
            <a:r>
              <a:rPr lang="ru-RU" dirty="0"/>
              <a:t>широко отворених очију, смирено је слушала нове стихове и тако их памтила, учила напамет. Њих три су и </a:t>
            </a:r>
            <a:r>
              <a:rPr lang="ru-RU" dirty="0" smtClean="0"/>
              <a:t>певале </a:t>
            </a:r>
            <a:r>
              <a:rPr lang="ru-RU" dirty="0"/>
              <a:t>његове пјесме, "компонујући" како су </a:t>
            </a:r>
            <a:r>
              <a:rPr lang="ru-RU" dirty="0" smtClean="0"/>
              <a:t>умеле</a:t>
            </a:r>
            <a:r>
              <a:rPr lang="ru-RU" dirty="0"/>
              <a:t>, најчешће према мелодијама на стихове Пушкина и Љермонтова.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929154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53882" y="248271"/>
            <a:ext cx="17695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b="1" dirty="0">
                <a:solidFill>
                  <a:schemeClr val="bg1"/>
                </a:solidFill>
              </a:rPr>
              <a:t>Сергеј Јесењин</a:t>
            </a:r>
            <a:br>
              <a:rPr lang="sr-Cyrl-RS" b="1" dirty="0">
                <a:solidFill>
                  <a:schemeClr val="bg1"/>
                </a:solidFill>
              </a:rPr>
            </a:br>
            <a:r>
              <a:rPr lang="sr-Cyrl-RS" b="1" dirty="0">
                <a:solidFill>
                  <a:schemeClr val="bg1"/>
                </a:solidFill>
              </a:rPr>
              <a:t>ПИСМО МАЈЦИ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51000" y="1540933"/>
            <a:ext cx="4287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solidFill>
                  <a:schemeClr val="bg1"/>
                </a:solidFill>
              </a:rPr>
              <a:t>Књижевни род: </a:t>
            </a:r>
            <a:r>
              <a:rPr lang="sr-Cyrl-RS" dirty="0" smtClean="0">
                <a:solidFill>
                  <a:schemeClr val="bg1"/>
                </a:solidFill>
              </a:rPr>
              <a:t>лирика</a:t>
            </a:r>
          </a:p>
          <a:p>
            <a:r>
              <a:rPr lang="sr-Cyrl-RS" b="1" dirty="0" smtClean="0">
                <a:solidFill>
                  <a:schemeClr val="bg1"/>
                </a:solidFill>
              </a:rPr>
              <a:t>Књижевна врста: </a:t>
            </a:r>
            <a:r>
              <a:rPr lang="sr-Cyrl-RS" dirty="0" smtClean="0">
                <a:solidFill>
                  <a:schemeClr val="bg1"/>
                </a:solidFill>
              </a:rPr>
              <a:t>рефлексивно - љубавна</a:t>
            </a:r>
            <a:endParaRPr lang="sr-Latn-R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2509" y="2187264"/>
            <a:ext cx="117708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Песма </a:t>
            </a:r>
            <a:r>
              <a:rPr lang="ru-RU" dirty="0">
                <a:solidFill>
                  <a:schemeClr val="bg1"/>
                </a:solidFill>
              </a:rPr>
              <a:t>је </a:t>
            </a:r>
            <a:r>
              <a:rPr lang="ru-RU" b="1" dirty="0">
                <a:solidFill>
                  <a:schemeClr val="bg1"/>
                </a:solidFill>
              </a:rPr>
              <a:t>рефлексивно - љубавна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smtClean="0">
                <a:solidFill>
                  <a:schemeClr val="bg1"/>
                </a:solidFill>
              </a:rPr>
              <a:t>али </a:t>
            </a:r>
            <a:r>
              <a:rPr lang="ru-RU" dirty="0">
                <a:solidFill>
                  <a:schemeClr val="bg1"/>
                </a:solidFill>
              </a:rPr>
              <a:t>не говори о заљубљености мушкарца у жену, него о </a:t>
            </a:r>
            <a:r>
              <a:rPr lang="ru-RU" dirty="0" smtClean="0">
                <a:solidFill>
                  <a:schemeClr val="bg1"/>
                </a:solidFill>
              </a:rPr>
              <a:t>осећајима </a:t>
            </a:r>
            <a:r>
              <a:rPr lang="ru-RU" dirty="0">
                <a:solidFill>
                  <a:schemeClr val="bg1"/>
                </a:solidFill>
              </a:rPr>
              <a:t>сина према мајци. Тај однос </a:t>
            </a:r>
            <a:r>
              <a:rPr lang="ru-RU" dirty="0" smtClean="0">
                <a:solidFill>
                  <a:schemeClr val="bg1"/>
                </a:solidFill>
              </a:rPr>
              <a:t>сугерише </a:t>
            </a:r>
            <a:r>
              <a:rPr lang="ru-RU" dirty="0">
                <a:solidFill>
                  <a:schemeClr val="bg1"/>
                </a:solidFill>
              </a:rPr>
              <a:t>и библијски мотив односа </a:t>
            </a:r>
            <a:r>
              <a:rPr lang="ru-RU" dirty="0" smtClean="0">
                <a:solidFill>
                  <a:schemeClr val="bg1"/>
                </a:solidFill>
              </a:rPr>
              <a:t>Девице </a:t>
            </a:r>
            <a:r>
              <a:rPr lang="ru-RU" dirty="0">
                <a:solidFill>
                  <a:schemeClr val="bg1"/>
                </a:solidFill>
              </a:rPr>
              <a:t>Марије и Исуса, али и мотив разметног сина. </a:t>
            </a:r>
            <a:r>
              <a:rPr lang="ru-RU" dirty="0" smtClean="0">
                <a:solidFill>
                  <a:schemeClr val="bg1"/>
                </a:solidFill>
              </a:rPr>
              <a:t>Песник </a:t>
            </a:r>
            <a:r>
              <a:rPr lang="ru-RU" dirty="0">
                <a:solidFill>
                  <a:schemeClr val="bg1"/>
                </a:solidFill>
              </a:rPr>
              <a:t>је душевно умрли син на крилу мајке која оплакује његов одлазак. </a:t>
            </a:r>
            <a:r>
              <a:rPr lang="ru-RU" b="1" dirty="0">
                <a:solidFill>
                  <a:schemeClr val="bg1"/>
                </a:solidFill>
              </a:rPr>
              <a:t>Епистоларни облик </a:t>
            </a:r>
            <a:r>
              <a:rPr lang="ru-RU" b="1" dirty="0" smtClean="0">
                <a:solidFill>
                  <a:schemeClr val="bg1"/>
                </a:solidFill>
              </a:rPr>
              <a:t>песме </a:t>
            </a:r>
            <a:r>
              <a:rPr lang="ru-RU" dirty="0" smtClean="0">
                <a:solidFill>
                  <a:schemeClr val="bg1"/>
                </a:solidFill>
              </a:rPr>
              <a:t>доприноси исповедном </a:t>
            </a:r>
            <a:r>
              <a:rPr lang="ru-RU" dirty="0">
                <a:solidFill>
                  <a:schemeClr val="bg1"/>
                </a:solidFill>
              </a:rPr>
              <a:t>и интимном угођају.</a:t>
            </a:r>
            <a:endParaRPr lang="sr-Latn-R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45672" y="3664592"/>
            <a:ext cx="834799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solidFill>
                  <a:schemeClr val="bg1"/>
                </a:solidFill>
              </a:rPr>
              <a:t>Мотиви</a:t>
            </a:r>
            <a:r>
              <a:rPr lang="sr-Cyrl-RS" dirty="0" smtClean="0">
                <a:solidFill>
                  <a:schemeClr val="bg1"/>
                </a:solidFill>
              </a:rPr>
              <a:t>: мотив мајчине бриге, мотив стрепње и слутње, мотив поздрава</a:t>
            </a:r>
          </a:p>
          <a:p>
            <a:endParaRPr lang="sr-Cyrl-RS" dirty="0">
              <a:solidFill>
                <a:schemeClr val="bg1"/>
              </a:solidFill>
            </a:endParaRPr>
          </a:p>
          <a:p>
            <a:r>
              <a:rPr lang="sr-Cyrl-RS" b="1" dirty="0" smtClean="0">
                <a:solidFill>
                  <a:schemeClr val="bg1"/>
                </a:solidFill>
              </a:rPr>
              <a:t>Тема:</a:t>
            </a:r>
            <a:r>
              <a:rPr lang="sr-Cyrl-RS" dirty="0" smtClean="0">
                <a:solidFill>
                  <a:schemeClr val="bg1"/>
                </a:solidFill>
              </a:rPr>
              <a:t> Љубав мајке према сину и сина према мајци</a:t>
            </a:r>
          </a:p>
          <a:p>
            <a:endParaRPr lang="sr-Cyrl-RS" dirty="0">
              <a:solidFill>
                <a:schemeClr val="bg1"/>
              </a:solidFill>
            </a:endParaRPr>
          </a:p>
          <a:p>
            <a:r>
              <a:rPr lang="sr-Cyrl-RS" b="1" dirty="0" smtClean="0">
                <a:solidFill>
                  <a:schemeClr val="bg1"/>
                </a:solidFill>
              </a:rPr>
              <a:t>Версификација песме:</a:t>
            </a:r>
          </a:p>
          <a:p>
            <a:r>
              <a:rPr lang="ru-RU" dirty="0">
                <a:solidFill>
                  <a:schemeClr val="bg1"/>
                </a:solidFill>
              </a:rPr>
              <a:t>Песма има девет строфа (катрена) и писана је у десетерцу, док је рима укрштена.</a:t>
            </a:r>
            <a:endParaRPr lang="sr-Latn-R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6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3484" y="0"/>
            <a:ext cx="1202851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Писмо мајци – анализа песме</a:t>
            </a:r>
          </a:p>
          <a:p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првом стиху песник се обраћа мајци с умилним речима “старичице моја”. Таква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апострофа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одражава осећај припадности мајци, али и њене припадности сину. Брине о мајци која живи сама и сиромашна у колиби на селу. Низом слика </a:t>
            </a:r>
            <a:r>
              <a:rPr lang="ru-RU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Јесењин контрастира однос села и града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Село је, упркос немаштини, оно што у песнику изазива мир и срећу: над колибом сја она чудна светлост, а врт је пун цвећа. Град, који је супротност руралном, место је зла, у којем син пије и туче се по крчмама.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Град представља његову садашњост, а село је његова прошлост које се са сетом и љубављу присећа.</a:t>
            </a:r>
          </a:p>
          <a:p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Враћањем прошлости, песник тражи утеху. Иако је његов начин живота нешто што забрињава њега самога, не жели тиме оптерећивати мајку, па јој се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директно обраћа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“не страхуј”, “вратћу се”.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Но,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је особа која је одустала од снова и измучен је животом: “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одвећ рано заморен животом, само чемер осећам у себи”. То је одраз “јесењштине”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њему и одлика “изгубљене генерације” – оне која се осећа изгубљено и осећа да се не може вратити на старо.</a:t>
            </a:r>
          </a:p>
          <a:p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Низом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императива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Јесењин мајци заповеда да не мисли о црнилу и о томе да га неће више никада видети, а заправо је контрадикторан. </a:t>
            </a:r>
            <a:r>
              <a:rPr lang="ru-R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Лаже мајку да би је умирио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сам је на рубу с којег нема повратка на старо. Иако је прошлост лепо сећање на детињство, којег оцртава у низу визуелних песничких слика, будућност му није светла. Стога у посљедњој строфи мајци даје савет да не иде “сваки час на цесту у свом трошном старинском капуту”. Поручује јој да се заправо неће вратити и да га не мора ишчекивати, па песма представља и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растанак с мајком.</a:t>
            </a:r>
          </a:p>
          <a:p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Разметни син какав је постао одласком у град и одвајањем од мајке, проживљава катарзу, свестан је својих понашања и стила живота, али се мири са смрћу, па песма као да наговештава његов скори самоубилачки чин.</a:t>
            </a:r>
            <a:endParaRPr lang="sr-Latn-R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866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7572" y="0"/>
            <a:ext cx="11820698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b="1" dirty="0">
                <a:solidFill>
                  <a:schemeClr val="bg1"/>
                </a:solidFill>
              </a:rPr>
              <a:t>Мислимо о песми</a:t>
            </a:r>
            <a:r>
              <a:rPr lang="sr-Cyrl-RS" b="1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sr-Cyrl-RS" b="1" dirty="0">
                <a:solidFill>
                  <a:schemeClr val="bg1"/>
                </a:solidFill>
              </a:rPr>
              <a:t/>
            </a:r>
            <a:br>
              <a:rPr lang="sr-Cyrl-RS" b="1" dirty="0">
                <a:solidFill>
                  <a:schemeClr val="bg1"/>
                </a:solidFill>
              </a:rPr>
            </a:br>
            <a:r>
              <a:rPr lang="sr-Cyrl-RS" dirty="0">
                <a:solidFill>
                  <a:schemeClr val="bg1"/>
                </a:solidFill>
              </a:rPr>
              <a:t>1) Пронађи песме из збирке једног нашег </a:t>
            </a:r>
            <a:r>
              <a:rPr lang="sr-Cyrl-RS" dirty="0" smtClean="0">
                <a:solidFill>
                  <a:schemeClr val="bg1"/>
                </a:solidFill>
              </a:rPr>
              <a:t>песника Бранка В. Радичевића </a:t>
            </a:r>
            <a:r>
              <a:rPr lang="sr-Cyrl-RS" dirty="0">
                <a:solidFill>
                  <a:schemeClr val="bg1"/>
                </a:solidFill>
              </a:rPr>
              <a:t>(</a:t>
            </a:r>
            <a:r>
              <a:rPr lang="sr-Cyrl-RS" i="1" dirty="0">
                <a:solidFill>
                  <a:schemeClr val="bg1"/>
                </a:solidFill>
              </a:rPr>
              <a:t>Кад мати меси медењаке</a:t>
            </a:r>
            <a:r>
              <a:rPr lang="sr-Cyrl-RS" dirty="0">
                <a:solidFill>
                  <a:schemeClr val="bg1"/>
                </a:solidFill>
              </a:rPr>
              <a:t>) у којој се појављују слични мотиви о мајци као у Јесењиновој песми</a:t>
            </a:r>
            <a:r>
              <a:rPr lang="sr-Cyrl-RS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1400" dirty="0"/>
              <a:t>Ево га вече изнад кућа</a:t>
            </a:r>
            <a:r>
              <a:rPr lang="ru-RU" sz="1400" dirty="0" smtClean="0"/>
              <a:t>. </a:t>
            </a:r>
            <a:r>
              <a:rPr lang="ru-RU" sz="1400" dirty="0"/>
              <a:t>У малом телу тих брашњењака</a:t>
            </a:r>
            <a:br>
              <a:rPr lang="ru-RU" sz="1400" dirty="0"/>
            </a:br>
            <a:r>
              <a:rPr lang="ru-RU" sz="1400" dirty="0"/>
              <a:t>прокључô огањ у дивни слад.</a:t>
            </a:r>
            <a:br>
              <a:rPr lang="ru-RU" sz="1400" dirty="0"/>
            </a:br>
            <a:r>
              <a:rPr lang="ru-RU" sz="1400" dirty="0"/>
              <a:t>А мати, кô сто обешењака,</a:t>
            </a:r>
            <a:br>
              <a:rPr lang="ru-RU" sz="1400" dirty="0"/>
            </a:br>
            <a:r>
              <a:rPr lang="ru-RU" sz="1400" dirty="0"/>
              <a:t>још оком слади, за твоју глад.</a:t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На столу плех од чиста руја.</a:t>
            </a:r>
            <a:br>
              <a:rPr lang="ru-RU" sz="1400" dirty="0"/>
            </a:br>
            <a:r>
              <a:rPr lang="ru-RU" sz="1400" dirty="0"/>
              <a:t>Кô мартовчић сипи шећерни прах.</a:t>
            </a:r>
            <a:br>
              <a:rPr lang="ru-RU" sz="1400" dirty="0"/>
            </a:br>
            <a:r>
              <a:rPr lang="ru-RU" sz="1400" dirty="0"/>
              <a:t>У твом стомаку слатка олуја</a:t>
            </a:r>
            <a:br>
              <a:rPr lang="ru-RU" sz="1400" dirty="0"/>
            </a:br>
            <a:r>
              <a:rPr lang="ru-RU" sz="1400" dirty="0"/>
              <a:t>и мирисни, меда, дах.</a:t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И вече је као од фила.</a:t>
            </a:r>
            <a:br>
              <a:rPr lang="ru-RU" sz="1400" dirty="0"/>
            </a:br>
            <a:r>
              <a:rPr lang="ru-RU" sz="1400" dirty="0"/>
              <a:t>Отвара мати прозор у шир.</a:t>
            </a:r>
            <a:br>
              <a:rPr lang="ru-RU" sz="1400" dirty="0"/>
            </a:br>
            <a:r>
              <a:rPr lang="ru-RU" sz="1400" dirty="0"/>
              <a:t>Одједном букне цели свемир</a:t>
            </a:r>
            <a:br>
              <a:rPr lang="ru-RU" sz="1400" dirty="0"/>
            </a:br>
            <a:r>
              <a:rPr lang="ru-RU" sz="1400" dirty="0"/>
              <a:t>као најслађа ванила.</a:t>
            </a:r>
          </a:p>
          <a:p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Над огњем кô чаробњак чара.</a:t>
            </a:r>
            <a:br>
              <a:rPr lang="ru-RU" sz="1400" dirty="0"/>
            </a:br>
            <a:r>
              <a:rPr lang="ru-RU" sz="1400" dirty="0"/>
              <a:t>И већ се диже мирисна пара</a:t>
            </a:r>
            <a:br>
              <a:rPr lang="ru-RU" sz="1400" dirty="0"/>
            </a:br>
            <a:r>
              <a:rPr lang="ru-RU" sz="1400" dirty="0"/>
              <a:t>меда и теста врућа.</a:t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То мати белом руком шара</a:t>
            </a:r>
            <a:br>
              <a:rPr lang="ru-RU" sz="1400" dirty="0"/>
            </a:br>
            <a:r>
              <a:rPr lang="ru-RU" sz="1400" dirty="0"/>
              <a:t>медењак слатки, румена цвета,</a:t>
            </a:r>
            <a:br>
              <a:rPr lang="ru-RU" sz="1400" dirty="0"/>
            </a:br>
            <a:r>
              <a:rPr lang="ru-RU" sz="1400" dirty="0"/>
              <a:t>међ колачима колач цара,</a:t>
            </a:r>
            <a:br>
              <a:rPr lang="ru-RU" sz="1400" dirty="0"/>
            </a:br>
            <a:r>
              <a:rPr lang="ru-RU" sz="1400" dirty="0"/>
              <a:t>са дворанима од цимета.</a:t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dirty="0"/>
              <a:t/>
            </a:r>
            <a:br>
              <a:rPr lang="ru-RU" dirty="0"/>
            </a:br>
            <a:r>
              <a:rPr lang="sr-Cyrl-RS" dirty="0">
                <a:solidFill>
                  <a:schemeClr val="bg1"/>
                </a:solidFill>
              </a:rPr>
              <a:t/>
            </a:r>
            <a:br>
              <a:rPr lang="sr-Cyrl-RS" dirty="0">
                <a:solidFill>
                  <a:schemeClr val="bg1"/>
                </a:solidFill>
              </a:rPr>
            </a:br>
            <a:endParaRPr lang="sr-Latn-R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518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88966" y="213695"/>
            <a:ext cx="1039090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>
                <a:solidFill>
                  <a:schemeClr val="bg1"/>
                </a:solidFill>
              </a:rPr>
              <a:t>2) Објасни шта на основу Јесењиновог писма закључујеш о мајчином односу према сину. Какве вести о њој допиру до њега? Којим речима он теши и смирује мајку? Када ће се вратити кући?</a:t>
            </a:r>
          </a:p>
          <a:p>
            <a:r>
              <a:rPr lang="sr-Cyrl-RS" dirty="0">
                <a:solidFill>
                  <a:schemeClr val="bg1"/>
                </a:solidFill>
              </a:rPr>
              <a:t/>
            </a:r>
            <a:br>
              <a:rPr lang="sr-Cyrl-RS" dirty="0">
                <a:solidFill>
                  <a:schemeClr val="bg1"/>
                </a:solidFill>
              </a:rPr>
            </a:br>
            <a:r>
              <a:rPr lang="sr-Cyrl-RS" dirty="0">
                <a:solidFill>
                  <a:schemeClr val="bg1"/>
                </a:solidFill>
              </a:rPr>
              <a:t>3) Наведи песничке слике које представљају мајчину кућу и предео око ње. Која осећања лирски субјекат њима изазива? Зашто син жели да мајчина кућа светли? Објасни симболику ове слике из прве строфе.</a:t>
            </a:r>
          </a:p>
          <a:p>
            <a:r>
              <a:rPr lang="sr-Cyrl-RS" dirty="0">
                <a:solidFill>
                  <a:schemeClr val="bg1"/>
                </a:solidFill>
              </a:rPr>
              <a:t/>
            </a:r>
            <a:br>
              <a:rPr lang="sr-Cyrl-RS" dirty="0">
                <a:solidFill>
                  <a:schemeClr val="bg1"/>
                </a:solidFill>
              </a:rPr>
            </a:br>
            <a:r>
              <a:rPr lang="sr-Cyrl-RS" dirty="0">
                <a:solidFill>
                  <a:schemeClr val="bg1"/>
                </a:solidFill>
              </a:rPr>
              <a:t>4) Размисли о синовљевом односу према сопственом животу. Какав је његов живот? Илуструј своје запажање стиховима из песме. Зашто мајци поручује да га не учи да се моли? Шта мајка за њега представља? О каквом животу он сања? </a:t>
            </a:r>
          </a:p>
          <a:p>
            <a:endParaRPr lang="sr-Cyrl-RS" dirty="0">
              <a:solidFill>
                <a:schemeClr val="bg1"/>
              </a:solidFill>
            </a:endParaRPr>
          </a:p>
          <a:p>
            <a:r>
              <a:rPr lang="sr-Cyrl-RS" dirty="0">
                <a:solidFill>
                  <a:schemeClr val="bg1"/>
                </a:solidFill>
              </a:rPr>
              <a:t>5)Издвој стихове који за тебе имају посебно значење.</a:t>
            </a:r>
            <a:endParaRPr lang="sr-Latn-R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0" y="3952356"/>
            <a:ext cx="28575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8026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51</TotalTime>
  <Words>1087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Trebuchet MS</vt:lpstr>
      <vt:lpstr>Tw Cen MT</vt:lpstr>
      <vt:lpstr>Circuit</vt:lpstr>
      <vt:lpstr>СЕРГЕЈ ЈЕСЕЊИН: Писмо мајци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СЕРГЕЈ ЈЕСЕЊИН: Писмо мајци</dc:title>
  <dc:creator>PCuser</dc:creator>
  <cp:lastModifiedBy>PCuser</cp:lastModifiedBy>
  <cp:revision>6</cp:revision>
  <dcterms:created xsi:type="dcterms:W3CDTF">2020-02-10T13:15:30Z</dcterms:created>
  <dcterms:modified xsi:type="dcterms:W3CDTF">2020-02-10T14:07:15Z</dcterms:modified>
</cp:coreProperties>
</file>